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customXml/itemProps1.xml" ContentType="application/vnd.openxmlformats-officedocument.customXmlProperties+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customXml/itemProps2.xml" ContentType="application/vnd.openxmlformats-officedocument.customXmlProperties+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Default Extension="gif" ContentType="image/gif"/>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Default Extension="rels" ContentType="application/vnd.openxmlformats-package.relationships+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Default Extension="jpeg" ContentType="image/jpeg"/>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4044" r:id="rId1"/>
  </p:sldMasterIdLst>
  <p:handoutMasterIdLst>
    <p:handoutMasterId r:id="rId78"/>
  </p:handoutMasterIdLst>
  <p:sldIdLst>
    <p:sldId id="256" r:id="rId2"/>
    <p:sldId id="257" r:id="rId3"/>
    <p:sldId id="295" r:id="rId4"/>
    <p:sldId id="294" r:id="rId5"/>
    <p:sldId id="258" r:id="rId6"/>
    <p:sldId id="288" r:id="rId7"/>
    <p:sldId id="298" r:id="rId8"/>
    <p:sldId id="261" r:id="rId9"/>
    <p:sldId id="289" r:id="rId10"/>
    <p:sldId id="299" r:id="rId11"/>
    <p:sldId id="262" r:id="rId12"/>
    <p:sldId id="300" r:id="rId13"/>
    <p:sldId id="263" r:id="rId14"/>
    <p:sldId id="301" r:id="rId15"/>
    <p:sldId id="264" r:id="rId16"/>
    <p:sldId id="290" r:id="rId17"/>
    <p:sldId id="302" r:id="rId18"/>
    <p:sldId id="265" r:id="rId19"/>
    <p:sldId id="291" r:id="rId20"/>
    <p:sldId id="282" r:id="rId21"/>
    <p:sldId id="303" r:id="rId22"/>
    <p:sldId id="304" r:id="rId23"/>
    <p:sldId id="305" r:id="rId24"/>
    <p:sldId id="266" r:id="rId25"/>
    <p:sldId id="306" r:id="rId26"/>
    <p:sldId id="292" r:id="rId27"/>
    <p:sldId id="307" r:id="rId28"/>
    <p:sldId id="267" r:id="rId29"/>
    <p:sldId id="293" r:id="rId30"/>
    <p:sldId id="308" r:id="rId31"/>
    <p:sldId id="268" r:id="rId32"/>
    <p:sldId id="309" r:id="rId33"/>
    <p:sldId id="310" r:id="rId34"/>
    <p:sldId id="269" r:id="rId35"/>
    <p:sldId id="311" r:id="rId36"/>
    <p:sldId id="270" r:id="rId37"/>
    <p:sldId id="312" r:id="rId38"/>
    <p:sldId id="271" r:id="rId39"/>
    <p:sldId id="313" r:id="rId40"/>
    <p:sldId id="272" r:id="rId41"/>
    <p:sldId id="314" r:id="rId42"/>
    <p:sldId id="315" r:id="rId43"/>
    <p:sldId id="273" r:id="rId44"/>
    <p:sldId id="317" r:id="rId45"/>
    <p:sldId id="316" r:id="rId46"/>
    <p:sldId id="318" r:id="rId47"/>
    <p:sldId id="274" r:id="rId48"/>
    <p:sldId id="319" r:id="rId49"/>
    <p:sldId id="320" r:id="rId50"/>
    <p:sldId id="321" r:id="rId51"/>
    <p:sldId id="275" r:id="rId52"/>
    <p:sldId id="283" r:id="rId53"/>
    <p:sldId id="322" r:id="rId54"/>
    <p:sldId id="276" r:id="rId55"/>
    <p:sldId id="323" r:id="rId56"/>
    <p:sldId id="324" r:id="rId57"/>
    <p:sldId id="277" r:id="rId58"/>
    <p:sldId id="325" r:id="rId59"/>
    <p:sldId id="284" r:id="rId60"/>
    <p:sldId id="326" r:id="rId61"/>
    <p:sldId id="278" r:id="rId62"/>
    <p:sldId id="327" r:id="rId63"/>
    <p:sldId id="279" r:id="rId64"/>
    <p:sldId id="328" r:id="rId65"/>
    <p:sldId id="285" r:id="rId66"/>
    <p:sldId id="329" r:id="rId67"/>
    <p:sldId id="280" r:id="rId68"/>
    <p:sldId id="330" r:id="rId69"/>
    <p:sldId id="286" r:id="rId70"/>
    <p:sldId id="331" r:id="rId71"/>
    <p:sldId id="332" r:id="rId72"/>
    <p:sldId id="281" r:id="rId73"/>
    <p:sldId id="333" r:id="rId74"/>
    <p:sldId id="287" r:id="rId75"/>
    <p:sldId id="334" r:id="rId76"/>
    <p:sldId id="296" r:id="rId77"/>
  </p:sldIdLst>
  <p:sldSz cx="9144000" cy="6858000" type="screen4x3"/>
  <p:notesSz cx="7045325" cy="9345613"/>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autoAdjust="0"/>
    <p:restoredTop sz="94709" autoAdjust="0"/>
  </p:normalViewPr>
  <p:slideViewPr>
    <p:cSldViewPr>
      <p:cViewPr varScale="1">
        <p:scale>
          <a:sx n="87" d="100"/>
          <a:sy n="87" d="100"/>
        </p:scale>
        <p:origin x="-106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customXml" Target="../customXml/item2.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85" Type="http://schemas.openxmlformats.org/officeDocument/2006/relationships/customXml" Target="../customXml/item3.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handoutMaster" Target="handoutMasters/handout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992563" y="0"/>
            <a:ext cx="3052762" cy="466725"/>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sz="quarter" idx="1"/>
          </p:nvPr>
        </p:nvSpPr>
        <p:spPr>
          <a:xfrm>
            <a:off x="1588" y="0"/>
            <a:ext cx="3052762" cy="466725"/>
          </a:xfrm>
          <a:prstGeom prst="rect">
            <a:avLst/>
          </a:prstGeom>
        </p:spPr>
        <p:txBody>
          <a:bodyPr vert="horz" lIns="91440" tIns="45720" rIns="91440" bIns="45720" rtlCol="1"/>
          <a:lstStyle>
            <a:lvl1pPr algn="l">
              <a:defRPr sz="1200"/>
            </a:lvl1pPr>
          </a:lstStyle>
          <a:p>
            <a:fld id="{511630F4-5FB5-4FAA-8D1F-682790C01BAA}" type="datetimeFigureOut">
              <a:rPr lang="ar-SA" smtClean="0"/>
              <a:t>06/03/1435</a:t>
            </a:fld>
            <a:endParaRPr lang="ar-SA"/>
          </a:p>
        </p:txBody>
      </p:sp>
      <p:sp>
        <p:nvSpPr>
          <p:cNvPr id="4" name="عنصر نائب للتذييل 3"/>
          <p:cNvSpPr>
            <a:spLocks noGrp="1"/>
          </p:cNvSpPr>
          <p:nvPr>
            <p:ph type="ftr" sz="quarter" idx="2"/>
          </p:nvPr>
        </p:nvSpPr>
        <p:spPr>
          <a:xfrm>
            <a:off x="3992563" y="8877300"/>
            <a:ext cx="3052762" cy="466725"/>
          </a:xfrm>
          <a:prstGeom prst="rect">
            <a:avLst/>
          </a:prstGeom>
        </p:spPr>
        <p:txBody>
          <a:bodyPr vert="horz" lIns="91440" tIns="45720" rIns="91440" bIns="45720" rtlCol="1" anchor="b"/>
          <a:lstStyle>
            <a:lvl1pPr algn="r">
              <a:defRPr sz="1200"/>
            </a:lvl1pPr>
          </a:lstStyle>
          <a:p>
            <a:endParaRPr lang="ar-SA"/>
          </a:p>
        </p:txBody>
      </p:sp>
      <p:sp>
        <p:nvSpPr>
          <p:cNvPr id="5" name="عنصر نائب لرقم الشريحة 4"/>
          <p:cNvSpPr>
            <a:spLocks noGrp="1"/>
          </p:cNvSpPr>
          <p:nvPr>
            <p:ph type="sldNum" sz="quarter" idx="3"/>
          </p:nvPr>
        </p:nvSpPr>
        <p:spPr>
          <a:xfrm>
            <a:off x="1588" y="8877300"/>
            <a:ext cx="3052762" cy="466725"/>
          </a:xfrm>
          <a:prstGeom prst="rect">
            <a:avLst/>
          </a:prstGeom>
        </p:spPr>
        <p:txBody>
          <a:bodyPr vert="horz" lIns="91440" tIns="45720" rIns="91440" bIns="45720" rtlCol="1" anchor="b"/>
          <a:lstStyle>
            <a:lvl1pPr algn="l">
              <a:defRPr sz="1200"/>
            </a:lvl1pPr>
          </a:lstStyle>
          <a:p>
            <a:fld id="{0DDF504B-0A5E-4BA3-A089-DFE7F6E9ED15}" type="slidenum">
              <a:rPr lang="ar-SA" smtClean="0"/>
              <a:t>‹#›</a:t>
            </a:fld>
            <a:endParaRPr lang="ar-SA"/>
          </a:p>
        </p:txBody>
      </p:sp>
    </p:spTree>
    <p:extLst>
      <p:ext uri="{BB962C8B-B14F-4D97-AF65-F5344CB8AC3E}">
        <p14:creationId xmlns:p14="http://schemas.microsoft.com/office/powerpoint/2010/main" val="253724417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1B8ABB09-4A1D-463E-8065-109CC2B7EFAA}" type="datetimeFigureOut">
              <a:rPr lang="ar-SA" smtClean="0"/>
              <a:pPr/>
              <a:t>06/03/1435</a:t>
            </a:fld>
            <a:endParaRPr lang="ar-SA"/>
          </a:p>
        </p:txBody>
      </p:sp>
      <p:sp>
        <p:nvSpPr>
          <p:cNvPr id="19" name="عنصر نائب للتذييل 18"/>
          <p:cNvSpPr>
            <a:spLocks noGrp="1"/>
          </p:cNvSpPr>
          <p:nvPr>
            <p:ph type="ftr" sz="quarter" idx="11"/>
          </p:nvPr>
        </p:nvSpPr>
        <p:spPr/>
        <p:txBody>
          <a:bodyPr/>
          <a:lstStyle/>
          <a:p>
            <a:endParaRPr lang="ar-SA"/>
          </a:p>
        </p:txBody>
      </p:sp>
      <p:sp>
        <p:nvSpPr>
          <p:cNvPr id="27" name="عنصر نائب لرقم الشريحة 2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06/03/1435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2"/>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2"/>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06/03/1435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06/03/1435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5"/>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06/03/1435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06/03/1435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1"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6" y="1859758"/>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1" y="2514601"/>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6" y="2514601"/>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06/03/1435</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06/03/1435</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06/03/1435</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1"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06/03/1435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5"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7"/>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06/03/1435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a:xfrm>
            <a:off x="8077200" y="6356351"/>
            <a:ext cx="609600" cy="365125"/>
          </a:xfrm>
        </p:spPr>
        <p:txBody>
          <a:bodyPr/>
          <a:lstStyle/>
          <a:p>
            <a:fld id="{0B34F065-1154-456A-91E3-76DE8E75E17B}" type="slidenum">
              <a:rPr lang="ar-SA" smtClean="0"/>
              <a:pPr/>
              <a:t>‹#›</a:t>
            </a:fld>
            <a:endParaRPr lang="ar-SA"/>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6" y="5816601"/>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1" y="6219826"/>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شكل حر 6"/>
          <p:cNvSpPr>
            <a:spLocks/>
          </p:cNvSpPr>
          <p:nvPr/>
        </p:nvSpPr>
        <p:spPr bwMode="auto">
          <a:xfrm>
            <a:off x="-9526" y="-7144"/>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1"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1"/>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pPr/>
              <a:t>06/03/1435</a:t>
            </a:fld>
            <a:endParaRPr lang="ar-SA"/>
          </a:p>
        </p:txBody>
      </p:sp>
      <p:sp>
        <p:nvSpPr>
          <p:cNvPr id="22" name="عنصر نائب للتذييل 21"/>
          <p:cNvSpPr>
            <a:spLocks noGrp="1"/>
          </p:cNvSpPr>
          <p:nvPr>
            <p:ph type="ftr" sz="quarter" idx="3"/>
          </p:nvPr>
        </p:nvSpPr>
        <p:spPr>
          <a:xfrm>
            <a:off x="2667000" y="6356351"/>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عنصر نائب لرقم الشريحة 17"/>
          <p:cNvSpPr>
            <a:spLocks noGrp="1"/>
          </p:cNvSpPr>
          <p:nvPr>
            <p:ph type="sldNum" sz="quarter" idx="4"/>
          </p:nvPr>
        </p:nvSpPr>
        <p:spPr>
          <a:xfrm>
            <a:off x="7924800" y="6356351"/>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pPr/>
              <a:t>‹#›</a:t>
            </a:fld>
            <a:endParaRPr lang="ar-SA"/>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35563" y="998730"/>
            <a:ext cx="7772400" cy="2195436"/>
          </a:xfrm>
        </p:spPr>
        <p:txBody>
          <a:bodyPr>
            <a:noAutofit/>
          </a:bodyPr>
          <a:lstStyle/>
          <a:p>
            <a:pPr algn="ctr"/>
            <a:r>
              <a:rPr lang="ar-SA" sz="8000" b="1" dirty="0" smtClean="0">
                <a:solidFill>
                  <a:schemeClr val="tx1"/>
                </a:solidFill>
                <a:cs typeface="Andalus" pitchFamily="2" charset="-78"/>
              </a:rPr>
              <a:t>كيف تتغلب على</a:t>
            </a:r>
            <a:br>
              <a:rPr lang="ar-SA" sz="8000" b="1" dirty="0" smtClean="0">
                <a:solidFill>
                  <a:schemeClr val="tx1"/>
                </a:solidFill>
                <a:cs typeface="Andalus" pitchFamily="2" charset="-78"/>
              </a:rPr>
            </a:br>
            <a:r>
              <a:rPr lang="ar-SA" sz="8000" b="1" dirty="0" smtClean="0">
                <a:solidFill>
                  <a:schemeClr val="tx1"/>
                </a:solidFill>
                <a:cs typeface="Andalus" pitchFamily="2" charset="-78"/>
              </a:rPr>
              <a:t> قلق الاختبارات</a:t>
            </a:r>
            <a:endParaRPr lang="en-US" sz="8000" b="1" dirty="0">
              <a:solidFill>
                <a:schemeClr val="tx1"/>
              </a:solidFill>
              <a:cs typeface="Andalus" pitchFamily="2" charset="-78"/>
            </a:endParaRPr>
          </a:p>
        </p:txBody>
      </p:sp>
      <p:sp>
        <p:nvSpPr>
          <p:cNvPr id="3" name="عنوان فرعي 2"/>
          <p:cNvSpPr>
            <a:spLocks noGrp="1"/>
          </p:cNvSpPr>
          <p:nvPr>
            <p:ph type="subTitle" idx="1"/>
          </p:nvPr>
        </p:nvSpPr>
        <p:spPr>
          <a:xfrm>
            <a:off x="1357291" y="4071942"/>
            <a:ext cx="6400800" cy="1752600"/>
          </a:xfrm>
        </p:spPr>
        <p:txBody>
          <a:bodyPr>
            <a:normAutofit/>
          </a:bodyPr>
          <a:lstStyle/>
          <a:p>
            <a:pPr algn="ctr"/>
            <a:r>
              <a:rPr lang="ar-SA" b="1" dirty="0" smtClean="0"/>
              <a:t>إعداد</a:t>
            </a:r>
          </a:p>
          <a:p>
            <a:pPr algn="ctr"/>
            <a:r>
              <a:rPr lang="ar-SA" sz="4000" b="1" dirty="0" smtClean="0"/>
              <a:t>د/ حمدان ممدوح الشامي</a:t>
            </a:r>
          </a:p>
          <a:p>
            <a:pPr algn="ctr"/>
            <a:r>
              <a:rPr lang="ar-SA" b="1" dirty="0" smtClean="0"/>
              <a:t>مشرف وحدة التوجيه والإرشاد</a:t>
            </a:r>
            <a:endParaRPr lang="en-US" b="1" dirty="0"/>
          </a:p>
        </p:txBody>
      </p:sp>
      <p:pic>
        <p:nvPicPr>
          <p:cNvPr id="4" name="صورة 3" descr="LFP98195.jpg"/>
          <p:cNvPicPr>
            <a:picLocks noChangeAspect="1"/>
          </p:cNvPicPr>
          <p:nvPr/>
        </p:nvPicPr>
        <p:blipFill>
          <a:blip r:embed="rId2" cstate="print"/>
          <a:stretch>
            <a:fillRect/>
          </a:stretch>
        </p:blipFill>
        <p:spPr>
          <a:xfrm>
            <a:off x="285720" y="3050959"/>
            <a:ext cx="2174045" cy="1620180"/>
          </a:xfrm>
          <a:prstGeom prst="rect">
            <a:avLst/>
          </a:prstGeom>
          <a:ln>
            <a:noFill/>
          </a:ln>
          <a:effectLst>
            <a:softEdge rad="112500"/>
          </a:effectLst>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1142985"/>
            <a:ext cx="8305800" cy="2000264"/>
          </a:xfrm>
        </p:spPr>
        <p:txBody>
          <a:bodyPr>
            <a:normAutofit/>
          </a:bodyPr>
          <a:lstStyle/>
          <a:p>
            <a:pPr algn="ctr"/>
            <a:r>
              <a:rPr lang="ar-SA" sz="5400" b="1" dirty="0" smtClean="0"/>
              <a:t>ثانيًا: الأعراض الناتجة عن وجود الامتحانات</a:t>
            </a:r>
            <a:r>
              <a:rPr lang="en-US" sz="5400" b="1" dirty="0" smtClean="0"/>
              <a:t/>
            </a:r>
            <a:br>
              <a:rPr lang="en-US" sz="5400" b="1" dirty="0" smtClean="0"/>
            </a:br>
            <a:endParaRPr lang="en-US" sz="5400" b="1" dirty="0"/>
          </a:p>
        </p:txBody>
      </p:sp>
      <p:pic>
        <p:nvPicPr>
          <p:cNvPr id="3" name="صورة 2" descr="1055769b9459f97ec7ff838b440a660c_w424_h200.jpg"/>
          <p:cNvPicPr>
            <a:picLocks noChangeAspect="1"/>
          </p:cNvPicPr>
          <p:nvPr/>
        </p:nvPicPr>
        <p:blipFill>
          <a:blip r:embed="rId2" cstate="print"/>
          <a:stretch>
            <a:fillRect/>
          </a:stretch>
        </p:blipFill>
        <p:spPr>
          <a:xfrm>
            <a:off x="2571736" y="2786058"/>
            <a:ext cx="3877056" cy="2578608"/>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714488"/>
            <a:ext cx="8229600" cy="4500594"/>
          </a:xfrm>
        </p:spPr>
        <p:txBody>
          <a:bodyPr>
            <a:normAutofit/>
          </a:bodyPr>
          <a:lstStyle/>
          <a:p>
            <a:pPr lvl="0" algn="r" rtl="1">
              <a:buFont typeface="Wingdings" pitchFamily="2" charset="2"/>
              <a:buChar char="Ø"/>
            </a:pPr>
            <a:r>
              <a:rPr lang="ar-SA" sz="5400" dirty="0" smtClean="0"/>
              <a:t>الخوف من ترك شيء ما.</a:t>
            </a:r>
            <a:endParaRPr lang="en-US" sz="5400" dirty="0" smtClean="0"/>
          </a:p>
          <a:p>
            <a:pPr lvl="0" algn="r" rtl="1">
              <a:buFont typeface="Wingdings" pitchFamily="2" charset="2"/>
              <a:buChar char="Ø"/>
            </a:pPr>
            <a:r>
              <a:rPr lang="ar-SA" sz="5400" dirty="0" smtClean="0"/>
              <a:t>خشية الظهور بمظهر سيئ.</a:t>
            </a:r>
            <a:endParaRPr lang="en-US" sz="5400" dirty="0" smtClean="0"/>
          </a:p>
          <a:p>
            <a:pPr lvl="0" algn="r" rtl="1">
              <a:buFont typeface="Wingdings" pitchFamily="2" charset="2"/>
              <a:buChar char="Ø"/>
            </a:pPr>
            <a:r>
              <a:rPr lang="ar-SA" sz="5400" dirty="0" smtClean="0"/>
              <a:t>الخوف من العقاب.</a:t>
            </a:r>
            <a:endParaRPr lang="en-US" sz="5400" dirty="0" smtClean="0"/>
          </a:p>
          <a:p>
            <a:pPr lvl="0" algn="r" rtl="1">
              <a:buFont typeface="Wingdings" pitchFamily="2" charset="2"/>
              <a:buChar char="Ø"/>
            </a:pPr>
            <a:r>
              <a:rPr lang="ar-SA" sz="5400" dirty="0" smtClean="0"/>
              <a:t>القلق من الامتحان بشكل عام.</a:t>
            </a:r>
            <a:endParaRPr lang="en-US" sz="54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1500174"/>
            <a:ext cx="8305800" cy="1571628"/>
          </a:xfrm>
        </p:spPr>
        <p:txBody>
          <a:bodyPr>
            <a:noAutofit/>
          </a:bodyPr>
          <a:lstStyle/>
          <a:p>
            <a:pPr algn="ctr"/>
            <a:r>
              <a:rPr lang="ar-SA" sz="8800" b="1" dirty="0" smtClean="0"/>
              <a:t>تعريف القلق</a:t>
            </a:r>
            <a:endParaRPr lang="en-US" sz="8800" b="1" dirty="0"/>
          </a:p>
        </p:txBody>
      </p:sp>
      <p:pic>
        <p:nvPicPr>
          <p:cNvPr id="3" name="صورة 2" descr="301.jpg"/>
          <p:cNvPicPr>
            <a:picLocks noChangeAspect="1"/>
          </p:cNvPicPr>
          <p:nvPr/>
        </p:nvPicPr>
        <p:blipFill>
          <a:blip r:embed="rId2" cstate="print"/>
          <a:stretch>
            <a:fillRect/>
          </a:stretch>
        </p:blipFill>
        <p:spPr>
          <a:xfrm>
            <a:off x="3357555" y="3214687"/>
            <a:ext cx="1714512" cy="221457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00035" y="1500174"/>
            <a:ext cx="8229600" cy="4714908"/>
          </a:xfrm>
        </p:spPr>
        <p:txBody>
          <a:bodyPr>
            <a:normAutofit/>
          </a:bodyPr>
          <a:lstStyle/>
          <a:p>
            <a:pPr algn="just" rtl="1">
              <a:buNone/>
            </a:pPr>
            <a:r>
              <a:rPr lang="ar-SA" sz="3600" dirty="0" smtClean="0"/>
              <a:t> 		</a:t>
            </a:r>
            <a:r>
              <a:rPr lang="ar-SA" sz="4800" dirty="0" smtClean="0"/>
              <a:t>" هو حالة تعتري الفرد وتؤثر في مهامه وحياته وأنشطته اليومية نتيجة توقع خطر ما أو تهديد بشيء قد يحدث، فتظهر على شكل الاضطرابات النفسية وعدم الارتياح والشعور بالهم والتوتر والخوف من المستقبل ".</a:t>
            </a:r>
            <a:endParaRPr lang="en-US" sz="4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57159" y="1571612"/>
            <a:ext cx="8305800" cy="1285884"/>
          </a:xfrm>
        </p:spPr>
        <p:txBody>
          <a:bodyPr>
            <a:noAutofit/>
          </a:bodyPr>
          <a:lstStyle/>
          <a:p>
            <a:pPr algn="ctr"/>
            <a:r>
              <a:rPr lang="ar-SA" sz="7200" b="1" dirty="0" smtClean="0"/>
              <a:t>الفرق بين القلق والخوف </a:t>
            </a:r>
            <a:endParaRPr lang="en-US" sz="7200" b="1" dirty="0"/>
          </a:p>
        </p:txBody>
      </p:sp>
      <p:pic>
        <p:nvPicPr>
          <p:cNvPr id="3" name="صورة 2" descr="126.jpg"/>
          <p:cNvPicPr>
            <a:picLocks noChangeAspect="1"/>
          </p:cNvPicPr>
          <p:nvPr/>
        </p:nvPicPr>
        <p:blipFill>
          <a:blip r:embed="rId2" cstate="print"/>
          <a:stretch>
            <a:fillRect/>
          </a:stretch>
        </p:blipFill>
        <p:spPr>
          <a:xfrm>
            <a:off x="2928926" y="3071811"/>
            <a:ext cx="2643207" cy="2428892"/>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428597" y="1142984"/>
            <a:ext cx="4040188" cy="659352"/>
          </a:xfrm>
        </p:spPr>
        <p:txBody>
          <a:bodyPr>
            <a:noAutofit/>
          </a:bodyPr>
          <a:lstStyle/>
          <a:p>
            <a:pPr algn="ctr"/>
            <a:r>
              <a:rPr lang="ar-SA" sz="5400" b="1" dirty="0" smtClean="0"/>
              <a:t>الخوف</a:t>
            </a:r>
            <a:endParaRPr lang="en-US" sz="5400" b="1" dirty="0"/>
          </a:p>
        </p:txBody>
      </p:sp>
      <p:sp>
        <p:nvSpPr>
          <p:cNvPr id="4" name="عنصر نائب للنص 3"/>
          <p:cNvSpPr>
            <a:spLocks noGrp="1"/>
          </p:cNvSpPr>
          <p:nvPr>
            <p:ph type="body" sz="half" idx="3"/>
          </p:nvPr>
        </p:nvSpPr>
        <p:spPr>
          <a:xfrm>
            <a:off x="4643439" y="1142984"/>
            <a:ext cx="4041775" cy="654843"/>
          </a:xfrm>
        </p:spPr>
        <p:txBody>
          <a:bodyPr>
            <a:noAutofit/>
          </a:bodyPr>
          <a:lstStyle/>
          <a:p>
            <a:pPr algn="ctr"/>
            <a:r>
              <a:rPr lang="ar-SA" sz="5400" b="1" dirty="0" smtClean="0"/>
              <a:t>القلق</a:t>
            </a:r>
            <a:endParaRPr lang="en-US" sz="5400" b="1" dirty="0"/>
          </a:p>
        </p:txBody>
      </p:sp>
      <p:sp>
        <p:nvSpPr>
          <p:cNvPr id="5" name="عنصر نائب للمحتوى 4"/>
          <p:cNvSpPr>
            <a:spLocks noGrp="1"/>
          </p:cNvSpPr>
          <p:nvPr>
            <p:ph sz="quarter" idx="2"/>
          </p:nvPr>
        </p:nvSpPr>
        <p:spPr/>
        <p:txBody>
          <a:bodyPr>
            <a:normAutofit/>
          </a:bodyPr>
          <a:lstStyle/>
          <a:p>
            <a:pPr algn="r" rtl="1">
              <a:buFont typeface="Wingdings" pitchFamily="2" charset="2"/>
              <a:buChar char="q"/>
            </a:pPr>
            <a:r>
              <a:rPr lang="ar-SA" sz="4000" dirty="0" smtClean="0"/>
              <a:t>يعرف مصدر المشكلة.</a:t>
            </a:r>
          </a:p>
          <a:p>
            <a:pPr algn="r" rtl="1">
              <a:buFont typeface="Wingdings" pitchFamily="2" charset="2"/>
              <a:buChar char="q"/>
            </a:pPr>
            <a:endParaRPr lang="ar-SA" sz="4000" dirty="0" smtClean="0"/>
          </a:p>
          <a:p>
            <a:pPr algn="r" rtl="1">
              <a:buFont typeface="Wingdings" pitchFamily="2" charset="2"/>
              <a:buChar char="q"/>
            </a:pPr>
            <a:r>
              <a:rPr lang="ar-SA" sz="4000" dirty="0" smtClean="0"/>
              <a:t>لا </a:t>
            </a:r>
            <a:r>
              <a:rPr lang="ar-SA" sz="4000" dirty="0" smtClean="0"/>
              <a:t>يتبعه صراعات داخلية.</a:t>
            </a:r>
            <a:endParaRPr lang="en-US" sz="4000" dirty="0" smtClean="0"/>
          </a:p>
          <a:p>
            <a:pPr algn="r"/>
            <a:endParaRPr lang="en-US" sz="2000" dirty="0"/>
          </a:p>
        </p:txBody>
      </p:sp>
      <p:sp>
        <p:nvSpPr>
          <p:cNvPr id="6" name="عنصر نائب للمحتوى 5"/>
          <p:cNvSpPr>
            <a:spLocks noGrp="1"/>
          </p:cNvSpPr>
          <p:nvPr>
            <p:ph sz="quarter" idx="4"/>
          </p:nvPr>
        </p:nvSpPr>
        <p:spPr>
          <a:xfrm>
            <a:off x="4286249" y="2362201"/>
            <a:ext cx="4400552" cy="3924320"/>
          </a:xfrm>
        </p:spPr>
        <p:txBody>
          <a:bodyPr>
            <a:normAutofit/>
          </a:bodyPr>
          <a:lstStyle/>
          <a:p>
            <a:pPr algn="r" rtl="1">
              <a:buFont typeface="Wingdings" pitchFamily="2" charset="2"/>
              <a:buChar char="q"/>
            </a:pPr>
            <a:r>
              <a:rPr lang="ar-SA" sz="4000" dirty="0" smtClean="0"/>
              <a:t>يظهر كرد فعل لشيء محتمل غير قائم ولكنه متوقع حدوثه</a:t>
            </a:r>
            <a:r>
              <a:rPr lang="ar-SA" sz="4000" dirty="0" smtClean="0"/>
              <a:t>.</a:t>
            </a:r>
          </a:p>
          <a:p>
            <a:pPr algn="r" rtl="1">
              <a:buFont typeface="Wingdings" pitchFamily="2" charset="2"/>
              <a:buChar char="q"/>
            </a:pPr>
            <a:endParaRPr lang="ar-SA" sz="1800" dirty="0" smtClean="0"/>
          </a:p>
          <a:p>
            <a:pPr algn="r" rtl="1">
              <a:buFont typeface="Wingdings" pitchFamily="2" charset="2"/>
              <a:buChar char="q"/>
            </a:pPr>
            <a:r>
              <a:rPr lang="ar-SA" sz="4000" dirty="0" smtClean="0"/>
              <a:t>يتبعه </a:t>
            </a:r>
            <a:r>
              <a:rPr lang="ar-SA" sz="4000" dirty="0" smtClean="0"/>
              <a:t>صراعات داخلية.</a:t>
            </a:r>
            <a:endParaRPr lang="en-US" sz="4000" dirty="0" smtClean="0"/>
          </a:p>
          <a:p>
            <a:pPr algn="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to="" calcmode="lin" valueType="num">
                                      <p:cBhvr>
                                        <p:cTn id="7" dur="1" fill="hold"/>
                                        <p:tgtEl>
                                          <p:spTgt spid="4">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 to="" calcmode="lin" valueType="num">
                                      <p:cBhvr>
                                        <p:cTn id="17" dur="1" fill="hold"/>
                                        <p:tgtEl>
                                          <p:spTgt spid="6">
                                            <p:txEl>
                                              <p:pRg st="0" end="0"/>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 to="" calcmode="lin" valueType="num">
                                      <p:cBhvr>
                                        <p:cTn id="22" dur="1" fill="hold"/>
                                        <p:tgtEl>
                                          <p:spTgt spid="5">
                                            <p:txEl>
                                              <p:pRg st="0" end="0"/>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anim to="" calcmode="lin" valueType="num">
                                      <p:cBhvr>
                                        <p:cTn id="27" dur="1" fill="hold"/>
                                        <p:tgtEl>
                                          <p:spTgt spid="6">
                                            <p:txEl>
                                              <p:pRg st="2" end="2"/>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nodeType="clickEffect">
                                  <p:stCondLst>
                                    <p:cond delay="0"/>
                                  </p:stCondLst>
                                  <p:childTnLst>
                                    <p:set>
                                      <p:cBhvr>
                                        <p:cTn id="31" dur="1" fill="hold">
                                          <p:stCondLst>
                                            <p:cond delay="0"/>
                                          </p:stCondLst>
                                        </p:cTn>
                                        <p:tgtEl>
                                          <p:spTgt spid="5">
                                            <p:txEl>
                                              <p:pRg st="2" end="2"/>
                                            </p:txEl>
                                          </p:spTgt>
                                        </p:tgtEl>
                                        <p:attrNameLst>
                                          <p:attrName>style.visibility</p:attrName>
                                        </p:attrNameLst>
                                      </p:cBhvr>
                                      <p:to>
                                        <p:strVal val="visible"/>
                                      </p:to>
                                    </p:set>
                                    <p:anim to="" calcmode="lin" valueType="num">
                                      <p:cBhvr>
                                        <p:cTn id="32" dur="1" fill="hold"/>
                                        <p:tgtEl>
                                          <p:spTgt spid="5">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428597" y="714357"/>
            <a:ext cx="4040188" cy="750887"/>
          </a:xfrm>
        </p:spPr>
        <p:txBody>
          <a:bodyPr>
            <a:noAutofit/>
          </a:bodyPr>
          <a:lstStyle/>
          <a:p>
            <a:pPr algn="ctr"/>
            <a:r>
              <a:rPr lang="ar-SA" sz="5400" dirty="0" smtClean="0"/>
              <a:t>الخوف</a:t>
            </a:r>
            <a:endParaRPr lang="en-US" sz="5400" dirty="0"/>
          </a:p>
        </p:txBody>
      </p:sp>
      <p:sp>
        <p:nvSpPr>
          <p:cNvPr id="4" name="عنصر نائب للنص 3"/>
          <p:cNvSpPr>
            <a:spLocks noGrp="1"/>
          </p:cNvSpPr>
          <p:nvPr>
            <p:ph type="body" sz="half" idx="3"/>
          </p:nvPr>
        </p:nvSpPr>
        <p:spPr>
          <a:xfrm>
            <a:off x="4643439" y="642918"/>
            <a:ext cx="4041775" cy="1000132"/>
          </a:xfrm>
        </p:spPr>
        <p:txBody>
          <a:bodyPr>
            <a:noAutofit/>
          </a:bodyPr>
          <a:lstStyle/>
          <a:p>
            <a:pPr algn="ctr"/>
            <a:r>
              <a:rPr lang="ar-SA" sz="5400" dirty="0" smtClean="0"/>
              <a:t>القلق</a:t>
            </a:r>
            <a:endParaRPr lang="en-US" sz="5400" dirty="0"/>
          </a:p>
        </p:txBody>
      </p:sp>
      <p:sp>
        <p:nvSpPr>
          <p:cNvPr id="5" name="عنصر نائب للمحتوى 4"/>
          <p:cNvSpPr>
            <a:spLocks noGrp="1"/>
          </p:cNvSpPr>
          <p:nvPr>
            <p:ph sz="quarter" idx="2"/>
          </p:nvPr>
        </p:nvSpPr>
        <p:spPr>
          <a:xfrm>
            <a:off x="500034" y="1785927"/>
            <a:ext cx="4040188" cy="4429156"/>
          </a:xfrm>
        </p:spPr>
        <p:txBody>
          <a:bodyPr>
            <a:normAutofit/>
          </a:bodyPr>
          <a:lstStyle/>
          <a:p>
            <a:pPr algn="r" rtl="1">
              <a:buFont typeface="Wingdings" pitchFamily="2" charset="2"/>
              <a:buChar char="q"/>
            </a:pPr>
            <a:r>
              <a:rPr lang="ar-SA" sz="4000" dirty="0" smtClean="0"/>
              <a:t>ينتهي بزوال المثير.</a:t>
            </a:r>
          </a:p>
          <a:p>
            <a:pPr algn="r" rtl="1">
              <a:buFont typeface="Wingdings" pitchFamily="2" charset="2"/>
              <a:buChar char="q"/>
            </a:pPr>
            <a:endParaRPr lang="ar-SA" sz="4000" dirty="0" smtClean="0"/>
          </a:p>
          <a:p>
            <a:pPr algn="r" rtl="1">
              <a:buFont typeface="Wingdings" pitchFamily="2" charset="2"/>
              <a:buChar char="q"/>
            </a:pPr>
            <a:endParaRPr lang="ar-SA" sz="4000" dirty="0" smtClean="0"/>
          </a:p>
          <a:p>
            <a:pPr algn="r" rtl="1">
              <a:buFont typeface="Wingdings" pitchFamily="2" charset="2"/>
              <a:buChar char="q"/>
            </a:pPr>
            <a:endParaRPr lang="ar-SA" sz="2800" dirty="0" smtClean="0"/>
          </a:p>
          <a:p>
            <a:pPr algn="r" rtl="1">
              <a:buFont typeface="Wingdings" pitchFamily="2" charset="2"/>
              <a:buChar char="q"/>
            </a:pPr>
            <a:r>
              <a:rPr lang="ar-SA" sz="4000" dirty="0" smtClean="0"/>
              <a:t>يظهر كرد فعل لشيء موجود وقائم بالفعل.</a:t>
            </a:r>
            <a:endParaRPr lang="en-US" sz="4000" dirty="0" smtClean="0"/>
          </a:p>
          <a:p>
            <a:endParaRPr lang="en-US" sz="4000" dirty="0"/>
          </a:p>
        </p:txBody>
      </p:sp>
      <p:sp>
        <p:nvSpPr>
          <p:cNvPr id="6" name="عنصر نائب للمحتوى 5"/>
          <p:cNvSpPr>
            <a:spLocks noGrp="1"/>
          </p:cNvSpPr>
          <p:nvPr>
            <p:ph sz="quarter" idx="4"/>
          </p:nvPr>
        </p:nvSpPr>
        <p:spPr>
          <a:xfrm>
            <a:off x="4643439" y="1857364"/>
            <a:ext cx="4041775" cy="4572032"/>
          </a:xfrm>
        </p:spPr>
        <p:txBody>
          <a:bodyPr>
            <a:noAutofit/>
          </a:bodyPr>
          <a:lstStyle/>
          <a:p>
            <a:pPr algn="r" rtl="1">
              <a:buFont typeface="Wingdings" pitchFamily="2" charset="2"/>
              <a:buChar char="q"/>
            </a:pPr>
            <a:r>
              <a:rPr lang="ar-SA" sz="3600" dirty="0" smtClean="0"/>
              <a:t>في بعض الأحيان يبقى رغم زوال مثيره الأصلي ( إذا لم يتناوله بالدراسة والتحليل).</a:t>
            </a:r>
          </a:p>
          <a:p>
            <a:pPr algn="r" rtl="1">
              <a:buFont typeface="Wingdings" pitchFamily="2" charset="2"/>
              <a:buChar char="q"/>
            </a:pPr>
            <a:endParaRPr lang="en-US" sz="1800" dirty="0" smtClean="0"/>
          </a:p>
          <a:p>
            <a:pPr algn="r" rtl="1">
              <a:buFont typeface="Wingdings" pitchFamily="2" charset="2"/>
              <a:buChar char="q"/>
            </a:pPr>
            <a:r>
              <a:rPr lang="ar-SA" sz="3600" dirty="0" smtClean="0"/>
              <a:t>لا يكون منتبهاً إلى مصدر المشكلة (الخوف من المجهول).</a:t>
            </a:r>
            <a:endParaRPr lang="en-US" sz="3600" dirty="0" smtClean="0"/>
          </a:p>
          <a:p>
            <a:endParaRPr lang="en-US" sz="4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to="" calcmode="lin" valueType="num">
                                      <p:cBhvr>
                                        <p:cTn id="7" dur="1" fill="hold"/>
                                        <p:tgtEl>
                                          <p:spTgt spid="4">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 to="" calcmode="lin" valueType="num">
                                      <p:cBhvr>
                                        <p:cTn id="17" dur="1" fill="hold"/>
                                        <p:tgtEl>
                                          <p:spTgt spid="6">
                                            <p:txEl>
                                              <p:pRg st="0" end="0"/>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 to="" calcmode="lin" valueType="num">
                                      <p:cBhvr>
                                        <p:cTn id="22" dur="1" fill="hold"/>
                                        <p:tgtEl>
                                          <p:spTgt spid="5">
                                            <p:txEl>
                                              <p:pRg st="0" end="0"/>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anim to="" calcmode="lin" valueType="num">
                                      <p:cBhvr>
                                        <p:cTn id="27" dur="1" fill="hold"/>
                                        <p:tgtEl>
                                          <p:spTgt spid="6">
                                            <p:txEl>
                                              <p:pRg st="2" end="2"/>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 to="" calcmode="lin" valueType="num">
                                      <p:cBhvr>
                                        <p:cTn id="32" dur="1" fill="hold"/>
                                        <p:tgtEl>
                                          <p:spTgt spid="5">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1785926"/>
            <a:ext cx="8401080" cy="1439028"/>
          </a:xfrm>
        </p:spPr>
        <p:txBody>
          <a:bodyPr>
            <a:noAutofit/>
          </a:bodyPr>
          <a:lstStyle/>
          <a:p>
            <a:pPr algn="ctr"/>
            <a:r>
              <a:rPr lang="ar-SA" sz="8800" b="1" dirty="0" smtClean="0"/>
              <a:t>خصائص القلق</a:t>
            </a:r>
            <a:endParaRPr lang="en-US" sz="8800" b="1" dirty="0"/>
          </a:p>
        </p:txBody>
      </p:sp>
      <p:pic>
        <p:nvPicPr>
          <p:cNvPr id="3" name="صورة 2" descr="imagesCA223RE8.jpg"/>
          <p:cNvPicPr>
            <a:picLocks noChangeAspect="1"/>
          </p:cNvPicPr>
          <p:nvPr/>
        </p:nvPicPr>
        <p:blipFill>
          <a:blip r:embed="rId2" cstate="print"/>
          <a:stretch>
            <a:fillRect/>
          </a:stretch>
        </p:blipFill>
        <p:spPr>
          <a:xfrm>
            <a:off x="3571869" y="3500439"/>
            <a:ext cx="2071703" cy="207170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357298"/>
            <a:ext cx="8229600" cy="5143536"/>
          </a:xfrm>
        </p:spPr>
        <p:txBody>
          <a:bodyPr>
            <a:normAutofit/>
          </a:bodyPr>
          <a:lstStyle/>
          <a:p>
            <a:pPr lvl="0" algn="r" rtl="1">
              <a:buFont typeface="Wingdings" pitchFamily="2" charset="2"/>
              <a:buChar char="v"/>
            </a:pPr>
            <a:r>
              <a:rPr lang="ar-SA" sz="4800" dirty="0" smtClean="0"/>
              <a:t>عرض لبعض الاضطرابات النفسية وعند تغلبه على الفرد يصبح اضطرابًا نفسيًا يعرف </a:t>
            </a:r>
            <a:r>
              <a:rPr lang="ar-SA" sz="4800" dirty="0" err="1" smtClean="0"/>
              <a:t>بـعصاب</a:t>
            </a:r>
            <a:r>
              <a:rPr lang="ar-SA" sz="4800" dirty="0" smtClean="0"/>
              <a:t> القلق </a:t>
            </a:r>
            <a:r>
              <a:rPr lang="en-US" sz="4800" dirty="0" smtClean="0"/>
              <a:t>Anxiety Neurosis</a:t>
            </a:r>
            <a:r>
              <a:rPr lang="ar-SA" sz="4800" dirty="0" smtClean="0"/>
              <a:t> أو رد فعل القلق</a:t>
            </a:r>
            <a:r>
              <a:rPr lang="en-US" sz="4800" dirty="0" smtClean="0"/>
              <a:t>Anxiety Reaction</a:t>
            </a:r>
            <a:r>
              <a:rPr lang="ar-SA" sz="4800" dirty="0" smtClean="0"/>
              <a:t>.</a:t>
            </a:r>
            <a:endParaRPr lang="en-US" sz="4800" dirty="0" smtClean="0"/>
          </a:p>
          <a:p>
            <a:pPr lvl="0" algn="r" rtl="1">
              <a:buFont typeface="Wingdings" pitchFamily="2" charset="2"/>
              <a:buChar char="v"/>
            </a:pPr>
            <a:endParaRPr lang="ar-SA" sz="2800" dirty="0" smtClean="0"/>
          </a:p>
          <a:p>
            <a:pPr lvl="0" algn="r" rtl="1"/>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00035" y="1571613"/>
            <a:ext cx="8229600" cy="4786346"/>
          </a:xfrm>
        </p:spPr>
        <p:txBody>
          <a:bodyPr>
            <a:normAutofit/>
          </a:bodyPr>
          <a:lstStyle/>
          <a:p>
            <a:pPr lvl="0" algn="r" rtl="1">
              <a:buFont typeface="Wingdings" pitchFamily="2" charset="2"/>
              <a:buChar char="v"/>
            </a:pPr>
            <a:r>
              <a:rPr lang="ar-SA" sz="5400" dirty="0" smtClean="0"/>
              <a:t>أكثر حالات الاضطرابات النفسية شيوعًا حيث يمثل الأفراد الذين يعانون من القلق حوالي 30ـ40% من بين الأفراد ذوي الاضطرابات النفسية العصابية.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5" y="357166"/>
            <a:ext cx="8229600" cy="1714512"/>
          </a:xfrm>
        </p:spPr>
        <p:txBody>
          <a:bodyPr>
            <a:noAutofit/>
          </a:bodyPr>
          <a:lstStyle/>
          <a:p>
            <a:pPr algn="ctr" rtl="1"/>
            <a:r>
              <a:rPr lang="ar-SA" sz="8000" dirty="0" smtClean="0"/>
              <a:t>قال تعالى: </a:t>
            </a:r>
            <a:endParaRPr lang="en-US" sz="8000" dirty="0">
              <a:cs typeface="Simplified Arabic" pitchFamily="2" charset="-78"/>
            </a:endParaRPr>
          </a:p>
        </p:txBody>
      </p:sp>
      <p:sp>
        <p:nvSpPr>
          <p:cNvPr id="4" name="عنصر نائب للمحتوى 3"/>
          <p:cNvSpPr>
            <a:spLocks noGrp="1"/>
          </p:cNvSpPr>
          <p:nvPr>
            <p:ph idx="1"/>
          </p:nvPr>
        </p:nvSpPr>
        <p:spPr>
          <a:xfrm>
            <a:off x="285721" y="2500307"/>
            <a:ext cx="8486780" cy="2928958"/>
          </a:xfrm>
        </p:spPr>
        <p:txBody>
          <a:bodyPr>
            <a:noAutofit/>
          </a:bodyPr>
          <a:lstStyle/>
          <a:p>
            <a:pPr algn="ctr" rtl="1">
              <a:buNone/>
            </a:pPr>
            <a:r>
              <a:rPr lang="ar-SA" sz="6600" b="1" dirty="0" smtClean="0"/>
              <a:t>" ألا بذكر الله تطمئن القلوب“</a:t>
            </a:r>
            <a:endParaRPr lang="en-US" sz="6600" b="1" dirty="0" smtClean="0"/>
          </a:p>
          <a:p>
            <a:pPr algn="ctr" rtl="1">
              <a:buNone/>
            </a:pPr>
            <a:endParaRPr lang="ar-SA" sz="2400" b="1" dirty="0" smtClean="0"/>
          </a:p>
          <a:p>
            <a:pPr algn="ctr" rtl="1">
              <a:buNone/>
            </a:pPr>
            <a:endParaRPr lang="ar-SA" sz="2400" b="1" dirty="0" smtClean="0"/>
          </a:p>
          <a:p>
            <a:pPr rtl="1">
              <a:buNone/>
            </a:pPr>
            <a:r>
              <a:rPr lang="ar-SA" sz="2400" b="1" dirty="0" smtClean="0"/>
              <a:t>سورة الرعد آية رقم (28) </a:t>
            </a:r>
            <a:endParaRPr 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to="" calcmode="lin" valueType="num">
                                      <p:cBhvr>
                                        <p:cTn id="12" dur="1" fill="hold"/>
                                        <p:tgtEl>
                                          <p:spTgt spid="4">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 to="" calcmode="lin" valueType="num">
                                      <p:cBhvr>
                                        <p:cTn id="17" dur="1" fill="hold"/>
                                        <p:tgtEl>
                                          <p:spTgt spid="4">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142985"/>
            <a:ext cx="8229600" cy="5214974"/>
          </a:xfrm>
        </p:spPr>
        <p:txBody>
          <a:bodyPr>
            <a:normAutofit/>
          </a:bodyPr>
          <a:lstStyle/>
          <a:p>
            <a:pPr algn="r" rtl="1">
              <a:lnSpc>
                <a:spcPct val="150000"/>
              </a:lnSpc>
              <a:buFont typeface="Wingdings" pitchFamily="2" charset="2"/>
              <a:buChar char="v"/>
            </a:pPr>
            <a:r>
              <a:rPr lang="ar-SA" sz="4800" dirty="0" smtClean="0"/>
              <a:t>يكثر بين الإناث عن الذكور.</a:t>
            </a:r>
          </a:p>
          <a:p>
            <a:pPr algn="r" rtl="1">
              <a:lnSpc>
                <a:spcPct val="150000"/>
              </a:lnSpc>
              <a:buNone/>
            </a:pPr>
            <a:endParaRPr lang="ar-SA" sz="1100" dirty="0" smtClean="0"/>
          </a:p>
          <a:p>
            <a:pPr lvl="0" algn="r" rtl="1">
              <a:lnSpc>
                <a:spcPct val="110000"/>
              </a:lnSpc>
              <a:buFont typeface="Wingdings" pitchFamily="2" charset="2"/>
              <a:buChar char="v"/>
            </a:pPr>
            <a:r>
              <a:rPr lang="ar-SA" sz="4800" dirty="0" smtClean="0"/>
              <a:t>تكثر حالاته بين الفترات المتطرفة من عمر الإنسان، فهو يكثر في مرحلتي الطفولة والمراهقة وكذلك في سن الشيخوخة والتقاعد عن العمل. </a:t>
            </a:r>
            <a:endParaRPr lang="en-US" sz="4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to="" calcmode="lin" valueType="num">
                                      <p:cBhvr>
                                        <p:cTn id="12"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857364"/>
            <a:ext cx="8229600" cy="4389120"/>
          </a:xfrm>
        </p:spPr>
        <p:txBody>
          <a:bodyPr>
            <a:normAutofit/>
          </a:bodyPr>
          <a:lstStyle/>
          <a:p>
            <a:pPr algn="r">
              <a:buNone/>
            </a:pPr>
            <a:r>
              <a:rPr lang="ar-SA" sz="6000" dirty="0" smtClean="0"/>
              <a:t>   حيث أثبتت بعض الدراسات ارتفاع مستوى قلق الامتحانات لدى البيئات العربية بشكل عام. </a:t>
            </a:r>
            <a:endParaRPr lang="en-US" sz="6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57159" y="1357299"/>
            <a:ext cx="8305800" cy="1510466"/>
          </a:xfrm>
        </p:spPr>
        <p:txBody>
          <a:bodyPr>
            <a:normAutofit/>
          </a:bodyPr>
          <a:lstStyle/>
          <a:p>
            <a:pPr algn="ctr"/>
            <a:r>
              <a:rPr lang="ar-SA" sz="8800" b="1" dirty="0" smtClean="0"/>
              <a:t>أنواع القلق</a:t>
            </a:r>
            <a:endParaRPr lang="en-US" sz="8800" b="1" dirty="0"/>
          </a:p>
        </p:txBody>
      </p:sp>
      <p:pic>
        <p:nvPicPr>
          <p:cNvPr id="4" name="صورة 3" descr="imagesCAP8GZQN.jpg"/>
          <p:cNvPicPr>
            <a:picLocks noChangeAspect="1"/>
          </p:cNvPicPr>
          <p:nvPr/>
        </p:nvPicPr>
        <p:blipFill>
          <a:blip r:embed="rId2" cstate="print"/>
          <a:stretch>
            <a:fillRect/>
          </a:stretch>
        </p:blipFill>
        <p:spPr>
          <a:xfrm>
            <a:off x="3571869" y="3071811"/>
            <a:ext cx="2143140" cy="228601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randombar(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1500175"/>
            <a:ext cx="8305800" cy="3071834"/>
          </a:xfrm>
        </p:spPr>
        <p:txBody>
          <a:bodyPr>
            <a:normAutofit/>
          </a:bodyPr>
          <a:lstStyle/>
          <a:p>
            <a:pPr algn="ctr"/>
            <a:r>
              <a:rPr lang="ar-SA" sz="8000" b="1" dirty="0" smtClean="0"/>
              <a:t>أولاً: القلق العادي </a:t>
            </a:r>
            <a:br>
              <a:rPr lang="ar-SA" sz="8000" b="1" dirty="0" smtClean="0"/>
            </a:br>
            <a:r>
              <a:rPr lang="ar-SA" sz="7200" b="1" dirty="0" smtClean="0"/>
              <a:t>(</a:t>
            </a:r>
            <a:r>
              <a:rPr lang="ar-SA" sz="4800" b="1" dirty="0" smtClean="0"/>
              <a:t>الواقعي </a:t>
            </a:r>
            <a:r>
              <a:rPr lang="ar-SA" sz="4800" b="1" dirty="0" err="1" smtClean="0"/>
              <a:t>ـ</a:t>
            </a:r>
            <a:r>
              <a:rPr lang="ar-SA" sz="4800" b="1" dirty="0" smtClean="0"/>
              <a:t> الصحيح </a:t>
            </a:r>
            <a:r>
              <a:rPr lang="ar-SA" sz="4800" b="1" dirty="0" err="1" smtClean="0"/>
              <a:t>ـ</a:t>
            </a:r>
            <a:r>
              <a:rPr lang="ar-SA" sz="4800" b="1" dirty="0" smtClean="0"/>
              <a:t> السوي </a:t>
            </a:r>
            <a:r>
              <a:rPr lang="ar-SA" sz="4800" b="1" dirty="0" err="1" smtClean="0"/>
              <a:t>ـ</a:t>
            </a:r>
            <a:r>
              <a:rPr lang="ar-SA" sz="4800" b="1" dirty="0" smtClean="0"/>
              <a:t> الموضوعي</a:t>
            </a:r>
            <a:r>
              <a:rPr lang="ar-SA" sz="7200" b="1" dirty="0" smtClean="0"/>
              <a:t>)</a:t>
            </a:r>
            <a:endParaRPr lang="en-US" sz="8000" b="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71472" y="1857364"/>
            <a:ext cx="8229600" cy="4400568"/>
          </a:xfrm>
        </p:spPr>
        <p:txBody>
          <a:bodyPr>
            <a:normAutofit/>
          </a:bodyPr>
          <a:lstStyle/>
          <a:p>
            <a:pPr lvl="0" algn="r" rtl="1">
              <a:buNone/>
            </a:pPr>
            <a:r>
              <a:rPr lang="ar-SA" sz="4800" dirty="0" smtClean="0"/>
              <a:t>ويظهر عند وجود مصدر خارجي حقيقي يهدد الفرد مثل:</a:t>
            </a:r>
            <a:endParaRPr lang="en-US" sz="4800" dirty="0" smtClean="0"/>
          </a:p>
          <a:p>
            <a:pPr lvl="0" algn="r" rtl="1">
              <a:buFont typeface="Wingdings" pitchFamily="2" charset="2"/>
              <a:buChar char="Ø"/>
            </a:pPr>
            <a:r>
              <a:rPr lang="ar-SA" sz="4800" dirty="0" smtClean="0"/>
              <a:t>انتظار خبر هام مصيري بالنسبة للفرد.</a:t>
            </a:r>
          </a:p>
          <a:p>
            <a:pPr lvl="0" algn="r" rtl="1">
              <a:buNone/>
            </a:pPr>
            <a:endParaRPr lang="en-US" sz="4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071546"/>
            <a:ext cx="8229600" cy="5610244"/>
          </a:xfrm>
        </p:spPr>
        <p:txBody>
          <a:bodyPr>
            <a:noAutofit/>
          </a:bodyPr>
          <a:lstStyle/>
          <a:p>
            <a:pPr lvl="0" algn="r" rtl="1">
              <a:buFont typeface="Wingdings" pitchFamily="2" charset="2"/>
              <a:buChar char="Ø"/>
            </a:pPr>
            <a:r>
              <a:rPr lang="ar-SA" sz="4800" dirty="0" smtClean="0"/>
              <a:t>الإقدام على الحصول على وظيفة ما.</a:t>
            </a:r>
            <a:endParaRPr lang="en-US" sz="4800" dirty="0" smtClean="0"/>
          </a:p>
          <a:p>
            <a:pPr lvl="0" algn="r" rtl="1">
              <a:buFont typeface="Wingdings" pitchFamily="2" charset="2"/>
              <a:buChar char="Ø"/>
            </a:pPr>
            <a:r>
              <a:rPr lang="ar-SA" sz="4800" dirty="0" smtClean="0"/>
              <a:t>الانتقال من نظام معلوم إلى نظام مجهول.</a:t>
            </a:r>
          </a:p>
          <a:p>
            <a:pPr lvl="0" algn="r" rtl="1">
              <a:buFont typeface="Wingdings" pitchFamily="2" charset="2"/>
              <a:buChar char="Ø"/>
            </a:pPr>
            <a:r>
              <a:rPr lang="ar-SA" sz="4800" dirty="0" smtClean="0"/>
              <a:t>حدوث خطر قومي أو تغيرات اقتصادية أو سياسية أو دينية أو اجتماعية ما</a:t>
            </a:r>
            <a:endParaRPr lang="en-US" sz="4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00035" y="428605"/>
            <a:ext cx="8229600" cy="5429288"/>
          </a:xfrm>
        </p:spPr>
        <p:txBody>
          <a:bodyPr>
            <a:normAutofit/>
          </a:bodyPr>
          <a:lstStyle/>
          <a:p>
            <a:pPr lvl="0" algn="r" rtl="1">
              <a:buNone/>
            </a:pPr>
            <a:endParaRPr lang="ar-SA" sz="4400" dirty="0" smtClean="0"/>
          </a:p>
          <a:p>
            <a:pPr lvl="0" algn="ctr" rtl="1">
              <a:buNone/>
            </a:pPr>
            <a:r>
              <a:rPr lang="ar-SA" sz="6000" b="1" u="sng" dirty="0" smtClean="0"/>
              <a:t>قاعدة</a:t>
            </a:r>
            <a:r>
              <a:rPr lang="ar-SA" sz="6000" dirty="0" smtClean="0"/>
              <a:t>: </a:t>
            </a:r>
          </a:p>
          <a:p>
            <a:pPr lvl="0" algn="just" rtl="1">
              <a:buNone/>
            </a:pPr>
            <a:r>
              <a:rPr lang="ar-SA" sz="5400" dirty="0" smtClean="0"/>
              <a:t>     القلق الطبيعي العادي يزيد من التركيز والأداء ولكن إذا زاد عن مستواه الطبيعي أعطى نتائج عكسية سالبة.</a:t>
            </a:r>
            <a:endParaRPr lang="en-US" sz="5400"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to="" calcmode="lin" valueType="num">
                                      <p:cBhvr>
                                        <p:cTn id="7" dur="1" fill="hold"/>
                                        <p:tgtEl>
                                          <p:spTgt spid="3">
                                            <p:txEl>
                                              <p:pRg st="1" end="1"/>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to="" calcmode="lin" valueType="num">
                                      <p:cBhvr>
                                        <p:cTn id="12"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57159" y="2357431"/>
            <a:ext cx="8305800" cy="1785950"/>
          </a:xfrm>
        </p:spPr>
        <p:txBody>
          <a:bodyPr>
            <a:noAutofit/>
          </a:bodyPr>
          <a:lstStyle/>
          <a:p>
            <a:pPr algn="ctr"/>
            <a:r>
              <a:rPr lang="ar-SA" sz="9600" b="1" dirty="0" smtClean="0"/>
              <a:t>فوائد القلق العادي</a:t>
            </a:r>
            <a:endParaRPr lang="en-US" sz="9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85720" y="1142984"/>
            <a:ext cx="8229600" cy="4286280"/>
          </a:xfrm>
        </p:spPr>
        <p:txBody>
          <a:bodyPr>
            <a:normAutofit fontScale="77500" lnSpcReduction="20000"/>
          </a:bodyPr>
          <a:lstStyle/>
          <a:p>
            <a:pPr lvl="0" algn="r" rtl="1">
              <a:lnSpc>
                <a:spcPct val="200000"/>
              </a:lnSpc>
              <a:buFont typeface="Wingdings" pitchFamily="2" charset="2"/>
              <a:buChar char="v"/>
            </a:pPr>
            <a:r>
              <a:rPr lang="ar-SA" sz="3600" dirty="0" smtClean="0"/>
              <a:t>يساعد الطالب على تنشيط المراكز العصبية العليا.</a:t>
            </a:r>
            <a:endParaRPr lang="ar-SA" sz="4400" dirty="0" smtClean="0"/>
          </a:p>
          <a:p>
            <a:pPr algn="r" rtl="1">
              <a:lnSpc>
                <a:spcPct val="200000"/>
              </a:lnSpc>
              <a:buFont typeface="Wingdings" pitchFamily="2" charset="2"/>
              <a:buChar char="v"/>
            </a:pPr>
            <a:r>
              <a:rPr lang="ar-SA" sz="4400" dirty="0" smtClean="0"/>
              <a:t> يدفع الطالب إلى السلوك الهادف الصحيح.</a:t>
            </a:r>
            <a:endParaRPr lang="en-US" sz="4400" dirty="0" smtClean="0"/>
          </a:p>
          <a:p>
            <a:pPr lvl="0" algn="r" rtl="1">
              <a:lnSpc>
                <a:spcPct val="200000"/>
              </a:lnSpc>
              <a:buFont typeface="Wingdings" pitchFamily="2" charset="2"/>
              <a:buChar char="v"/>
            </a:pPr>
            <a:r>
              <a:rPr lang="ar-SA" sz="4400" dirty="0" smtClean="0"/>
              <a:t>يزيد من قوة التركيز والتمييز والاستنتاج.</a:t>
            </a:r>
            <a:endParaRPr lang="en-US" sz="4400" dirty="0" smtClean="0"/>
          </a:p>
          <a:p>
            <a:pPr>
              <a:buFont typeface="Wingdings" pitchFamily="2" charset="2"/>
              <a:buChar char="v"/>
            </a:pP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00035" y="1500175"/>
            <a:ext cx="8229600" cy="5214974"/>
          </a:xfrm>
        </p:spPr>
        <p:txBody>
          <a:bodyPr>
            <a:normAutofit/>
          </a:bodyPr>
          <a:lstStyle/>
          <a:p>
            <a:pPr lvl="0" algn="r" rtl="1">
              <a:buFont typeface="Wingdings" pitchFamily="2" charset="2"/>
              <a:buChar char="v"/>
            </a:pPr>
            <a:r>
              <a:rPr lang="ar-SA" sz="4800" dirty="0" smtClean="0"/>
              <a:t>يساعد الطالب على اتخاذ القرارات وحل المشكلات بطريقة صحيحة.</a:t>
            </a:r>
          </a:p>
          <a:p>
            <a:pPr lvl="0" algn="r" rtl="1">
              <a:buNone/>
            </a:pPr>
            <a:endParaRPr lang="en-US" sz="4800" dirty="0" smtClean="0"/>
          </a:p>
          <a:p>
            <a:pPr lvl="0" algn="r" rtl="1">
              <a:buFont typeface="Wingdings" pitchFamily="2" charset="2"/>
              <a:buChar char="v"/>
            </a:pPr>
            <a:r>
              <a:rPr lang="ar-SA" sz="4800" dirty="0" smtClean="0"/>
              <a:t>يساعد الطالب على القيام بعمل توافقي يؤدي إلى توجيه الطالب إلى إدراك الأخطار والتهديدات بحساسية شديدة.</a:t>
            </a:r>
            <a:endParaRPr lang="en-US" sz="48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to="" calcmode="lin" valueType="num">
                                      <p:cBhvr>
                                        <p:cTn id="12"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457200" y="1000108"/>
            <a:ext cx="8229600" cy="5324492"/>
          </a:xfrm>
        </p:spPr>
        <p:txBody>
          <a:bodyPr>
            <a:normAutofit/>
          </a:bodyPr>
          <a:lstStyle/>
          <a:p>
            <a:pPr algn="r" rtl="1">
              <a:buNone/>
            </a:pPr>
            <a:r>
              <a:rPr lang="ar-SA" sz="5400" dirty="0" smtClean="0"/>
              <a:t>أغمض عينيك واحتسب أوقاتك معنا</a:t>
            </a:r>
            <a:endParaRPr lang="en-US" sz="5400" dirty="0" smtClean="0"/>
          </a:p>
          <a:p>
            <a:pPr algn="r" rtl="1">
              <a:buNone/>
            </a:pPr>
            <a:r>
              <a:rPr lang="ar-SA" sz="4800" dirty="0" smtClean="0"/>
              <a:t>* </a:t>
            </a:r>
            <a:r>
              <a:rPr lang="ar-SA" sz="4800" u="sng" dirty="0" smtClean="0"/>
              <a:t>عدد نواياك:</a:t>
            </a:r>
            <a:endParaRPr lang="en-US" sz="4800" u="sng" dirty="0" smtClean="0"/>
          </a:p>
          <a:p>
            <a:pPr marL="651510" lvl="0" indent="-514350" algn="r" rtl="1">
              <a:buFont typeface="Wingdings" pitchFamily="2" charset="2"/>
              <a:buChar char="ü"/>
            </a:pPr>
            <a:r>
              <a:rPr lang="ar-SA" sz="3600" dirty="0" smtClean="0"/>
              <a:t>............</a:t>
            </a:r>
            <a:endParaRPr lang="en-US" sz="3600" dirty="0" smtClean="0"/>
          </a:p>
          <a:p>
            <a:pPr marL="651510" lvl="0" indent="-514350" algn="r" rtl="1">
              <a:buFont typeface="Wingdings" pitchFamily="2" charset="2"/>
              <a:buChar char="ü"/>
            </a:pPr>
            <a:r>
              <a:rPr lang="ar-SA" sz="3600" dirty="0" smtClean="0"/>
              <a:t>............</a:t>
            </a:r>
            <a:endParaRPr lang="en-US" sz="3600" dirty="0" smtClean="0"/>
          </a:p>
          <a:p>
            <a:pPr marL="651510" lvl="0" indent="-514350" algn="r" rtl="1">
              <a:buFont typeface="Wingdings" pitchFamily="2" charset="2"/>
              <a:buChar char="ü"/>
            </a:pPr>
            <a:r>
              <a:rPr lang="ar-SA" sz="3600" dirty="0" smtClean="0"/>
              <a:t>............</a:t>
            </a:r>
          </a:p>
          <a:p>
            <a:pPr marL="651510" lvl="0" indent="-514350" algn="r" rtl="1">
              <a:buFont typeface="Wingdings" pitchFamily="2" charset="2"/>
              <a:buChar char="ü"/>
            </a:pPr>
            <a:r>
              <a:rPr lang="ar-SA" sz="3600" dirty="0" smtClean="0"/>
              <a:t>............</a:t>
            </a:r>
            <a:endParaRPr lang="en-US" sz="3600" dirty="0" smtClean="0"/>
          </a:p>
        </p:txBody>
      </p:sp>
      <p:pic>
        <p:nvPicPr>
          <p:cNvPr id="3" name="صورة 2" descr="2657_image003.jpg"/>
          <p:cNvPicPr>
            <a:picLocks noChangeAspect="1"/>
          </p:cNvPicPr>
          <p:nvPr/>
        </p:nvPicPr>
        <p:blipFill>
          <a:blip r:embed="rId2" cstate="print"/>
          <a:stretch>
            <a:fillRect/>
          </a:stretch>
        </p:blipFill>
        <p:spPr>
          <a:xfrm>
            <a:off x="1000100" y="2357430"/>
            <a:ext cx="3208293" cy="3000396"/>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to="" calcmode="lin" valueType="num">
                                      <p:cBhvr>
                                        <p:cTn id="7" dur="1" fill="hold"/>
                                        <p:tgtEl>
                                          <p:spTgt spid="4">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 to="" calcmode="lin" valueType="num">
                                      <p:cBhvr>
                                        <p:cTn id="17" dur="1" fill="hold"/>
                                        <p:tgtEl>
                                          <p:spTgt spid="4">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 to="" calcmode="lin" valueType="num">
                                      <p:cBhvr>
                                        <p:cTn id="22" dur="1" fill="hold"/>
                                        <p:tgtEl>
                                          <p:spTgt spid="4">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 to="" calcmode="lin" valueType="num">
                                      <p:cBhvr>
                                        <p:cTn id="27" dur="1" fill="hold"/>
                                        <p:tgtEl>
                                          <p:spTgt spid="4">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 to="" calcmode="lin" valueType="num">
                                      <p:cBhvr>
                                        <p:cTn id="32" dur="1" fill="hold"/>
                                        <p:tgtEl>
                                          <p:spTgt spid="4">
                                            <p:txEl>
                                              <p:pRg st="4" end="4"/>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to="" calcmode="lin" valueType="num">
                                      <p:cBhvr>
                                        <p:cTn id="37" dur="1" fill="hold"/>
                                        <p:tgtEl>
                                          <p:spTgt spid="4">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5010928"/>
          </a:xfrm>
        </p:spPr>
        <p:txBody>
          <a:bodyPr>
            <a:noAutofit/>
          </a:bodyPr>
          <a:lstStyle/>
          <a:p>
            <a:pPr algn="ctr"/>
            <a:r>
              <a:rPr lang="ar-SA" sz="8800" b="1" dirty="0" smtClean="0"/>
              <a:t>ثانياً: القلق </a:t>
            </a:r>
            <a:r>
              <a:rPr lang="ar-SA" sz="8800" b="1" dirty="0" err="1" smtClean="0"/>
              <a:t>العصابي</a:t>
            </a:r>
            <a:r>
              <a:rPr lang="ar-SA" sz="8800" b="1" dirty="0" smtClean="0"/>
              <a:t> </a:t>
            </a:r>
            <a:br>
              <a:rPr lang="ar-SA" sz="8800" b="1" dirty="0" smtClean="0"/>
            </a:br>
            <a:r>
              <a:rPr lang="ar-SA" sz="8800" b="1" dirty="0" smtClean="0"/>
              <a:t>(قلق الحالة)</a:t>
            </a:r>
            <a:br>
              <a:rPr lang="ar-SA" sz="8800" b="1" dirty="0" smtClean="0"/>
            </a:br>
            <a:r>
              <a:rPr lang="en-US" sz="8800" b="1" dirty="0" smtClean="0"/>
              <a:t>Anxiety State</a:t>
            </a:r>
            <a:endParaRPr lang="en-US" sz="8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214422"/>
            <a:ext cx="8229600" cy="4357718"/>
          </a:xfrm>
        </p:spPr>
        <p:txBody>
          <a:bodyPr>
            <a:noAutofit/>
          </a:bodyPr>
          <a:lstStyle/>
          <a:p>
            <a:pPr algn="just" rtl="1">
              <a:buNone/>
            </a:pPr>
            <a:r>
              <a:rPr lang="ar-SA" sz="5400" dirty="0" smtClean="0"/>
              <a:t>       ويظهر مع عدم وجود مصدر خارجي ويكون مصدره داخل الفرد، ولا يعرف أسباب لحدوثه ولا يتفق مع الظروف والأسباب المؤدية والداعية إليه.</a:t>
            </a:r>
          </a:p>
          <a:p>
            <a:pPr algn="just" rtl="1">
              <a:buNone/>
            </a:pPr>
            <a:r>
              <a:rPr lang="ar-SA" sz="5400" dirty="0" smtClean="0"/>
              <a:t>       </a:t>
            </a:r>
            <a:endParaRPr lang="en-US" sz="5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00035" y="1500175"/>
            <a:ext cx="8229600" cy="3922412"/>
          </a:xfrm>
        </p:spPr>
        <p:txBody>
          <a:bodyPr>
            <a:normAutofit/>
          </a:bodyPr>
          <a:lstStyle/>
          <a:p>
            <a:pPr algn="just" rtl="1">
              <a:buNone/>
            </a:pPr>
            <a:r>
              <a:rPr lang="ar-SA" sz="5400" dirty="0" smtClean="0"/>
              <a:t>   ومن مشاكله أنه يعيق الفرد عن التكيف والتوافق مع المجتمع ويقلل من إنتاجية الفرد، كما يدفعه إلى القيام بسلوك غير سوي.</a:t>
            </a:r>
            <a:endParaRPr lang="en-US" sz="5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1285860"/>
            <a:ext cx="8305800" cy="3643338"/>
          </a:xfrm>
        </p:spPr>
        <p:txBody>
          <a:bodyPr>
            <a:normAutofit/>
          </a:bodyPr>
          <a:lstStyle/>
          <a:p>
            <a:pPr algn="ctr"/>
            <a:r>
              <a:rPr lang="ar-SA" sz="9600" b="1" dirty="0" smtClean="0"/>
              <a:t>ثالثاً: القلق العام </a:t>
            </a:r>
            <a:br>
              <a:rPr lang="ar-SA" sz="9600" b="1" dirty="0" smtClean="0"/>
            </a:br>
            <a:r>
              <a:rPr lang="en-US" sz="9600" b="1" dirty="0" smtClean="0"/>
              <a:t>Free Anxiety</a:t>
            </a:r>
            <a:endParaRPr lang="en-US" sz="9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500174"/>
            <a:ext cx="8229600" cy="4543444"/>
          </a:xfrm>
        </p:spPr>
        <p:txBody>
          <a:bodyPr>
            <a:normAutofit/>
          </a:bodyPr>
          <a:lstStyle/>
          <a:p>
            <a:pPr algn="r">
              <a:buNone/>
            </a:pPr>
            <a:r>
              <a:rPr lang="ar-SA" sz="3600" dirty="0" smtClean="0"/>
              <a:t>      </a:t>
            </a:r>
            <a:r>
              <a:rPr lang="ar-SA" sz="5400" dirty="0" smtClean="0"/>
              <a:t>وهو غير محدد ولا يرتبط حدوثه بوجود موضوع ما أو خطر محدد، ويكون غامضًا فهو خوف من شيء غير معروف ومن توقع أشياء غير واقعية.</a:t>
            </a:r>
            <a:endParaRPr lang="en-US" sz="5400" dirty="0" smtClean="0"/>
          </a:p>
          <a:p>
            <a:pPr algn="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5225242"/>
          </a:xfrm>
        </p:spPr>
        <p:txBody>
          <a:bodyPr>
            <a:noAutofit/>
          </a:bodyPr>
          <a:lstStyle/>
          <a:p>
            <a:pPr algn="ctr"/>
            <a:r>
              <a:rPr lang="ar-SA" sz="8800" b="1" dirty="0" smtClean="0"/>
              <a:t>رابعاً: القلق الثانوي</a:t>
            </a:r>
            <a:r>
              <a:rPr lang="en-US" sz="8800" b="1" dirty="0" smtClean="0"/>
              <a:t/>
            </a:r>
            <a:br>
              <a:rPr lang="en-US" sz="8800" b="1" dirty="0" smtClean="0"/>
            </a:br>
            <a:r>
              <a:rPr lang="en-US" sz="8800" b="1" dirty="0" smtClean="0"/>
              <a:t>Secondary Anxiety</a:t>
            </a:r>
            <a:endParaRPr lang="en-US" sz="8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928802"/>
            <a:ext cx="8229600" cy="4071966"/>
          </a:xfrm>
        </p:spPr>
        <p:txBody>
          <a:bodyPr>
            <a:normAutofit/>
          </a:bodyPr>
          <a:lstStyle/>
          <a:p>
            <a:pPr algn="ctr">
              <a:buNone/>
            </a:pPr>
            <a:r>
              <a:rPr lang="ar-SA" sz="6000" dirty="0" smtClean="0"/>
              <a:t>   </a:t>
            </a:r>
            <a:r>
              <a:rPr lang="ar-SA" sz="6600" dirty="0" smtClean="0"/>
              <a:t>ويظهر عند حدوث مرض نفسي آخر ويكون القلق عرضًا له.</a:t>
            </a:r>
            <a:endParaRPr lang="en-US" sz="66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1428736"/>
            <a:ext cx="8305800" cy="3214710"/>
          </a:xfrm>
        </p:spPr>
        <p:txBody>
          <a:bodyPr>
            <a:noAutofit/>
          </a:bodyPr>
          <a:lstStyle/>
          <a:p>
            <a:pPr algn="ctr"/>
            <a:r>
              <a:rPr lang="ar-SA" sz="8800" b="1" dirty="0" smtClean="0"/>
              <a:t/>
            </a:r>
            <a:br>
              <a:rPr lang="ar-SA" sz="8800" b="1" dirty="0" smtClean="0"/>
            </a:br>
            <a:r>
              <a:rPr lang="ar-SA" sz="8800" b="1" dirty="0" smtClean="0"/>
              <a:t/>
            </a:r>
            <a:br>
              <a:rPr lang="ar-SA" sz="8800" b="1" dirty="0" smtClean="0"/>
            </a:br>
            <a:r>
              <a:rPr lang="ar-SA" sz="8800" b="1" dirty="0" smtClean="0"/>
              <a:t>خامساً: قلق الامتحان</a:t>
            </a:r>
            <a:br>
              <a:rPr lang="ar-SA" sz="8800" b="1" dirty="0" smtClean="0"/>
            </a:br>
            <a:r>
              <a:rPr lang="en-US" sz="8800" b="1" dirty="0" smtClean="0"/>
              <a:t>Exam Anxiety</a:t>
            </a:r>
            <a:endParaRPr lang="en-US" sz="8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14283" y="1285860"/>
            <a:ext cx="8715436" cy="5072122"/>
          </a:xfrm>
        </p:spPr>
        <p:txBody>
          <a:bodyPr>
            <a:noAutofit/>
          </a:bodyPr>
          <a:lstStyle/>
          <a:p>
            <a:pPr algn="just" rtl="1">
              <a:buNone/>
            </a:pPr>
            <a:r>
              <a:rPr lang="ar-SA" sz="5400" dirty="0" smtClean="0"/>
              <a:t>   وهو حالة نفسية تعتري الطالب قبل وأثناء الامتحانات والاختبارات التحصيلية أو المقابلات أو الاختبارات النفسية تُشعِر الطالب بالخوف واليأس من الإنجاز في الامتحانات.</a:t>
            </a:r>
            <a:endParaRPr lang="en-US" sz="5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9"/>
            <a:ext cx="8305800" cy="5153804"/>
          </a:xfrm>
        </p:spPr>
        <p:txBody>
          <a:bodyPr>
            <a:normAutofit/>
          </a:bodyPr>
          <a:lstStyle/>
          <a:p>
            <a:pPr algn="ctr"/>
            <a:r>
              <a:rPr lang="ar-SA" sz="9600" b="1" dirty="0" smtClean="0"/>
              <a:t>تعريف قلق الامتحان</a:t>
            </a:r>
            <a:r>
              <a:rPr lang="en-US" sz="9600" b="1" dirty="0" smtClean="0"/>
              <a:t/>
            </a:r>
            <a:br>
              <a:rPr lang="en-US" sz="9600" b="1" dirty="0" smtClean="0"/>
            </a:br>
            <a:endParaRPr lang="en-US" sz="9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428596" y="1500174"/>
            <a:ext cx="8229600" cy="2571768"/>
          </a:xfrm>
        </p:spPr>
        <p:txBody>
          <a:bodyPr>
            <a:noAutofit/>
          </a:bodyPr>
          <a:lstStyle/>
          <a:p>
            <a:pPr algn="ctr" rtl="1"/>
            <a:r>
              <a:rPr lang="ar-SA" sz="9600" dirty="0" smtClean="0">
                <a:solidFill>
                  <a:schemeClr val="tx1"/>
                </a:solidFill>
              </a:rPr>
              <a:t>المحتوى</a:t>
            </a:r>
            <a:endParaRPr lang="en-US" sz="166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714488"/>
            <a:ext cx="8229600" cy="4929270"/>
          </a:xfrm>
        </p:spPr>
        <p:txBody>
          <a:bodyPr>
            <a:normAutofit/>
          </a:bodyPr>
          <a:lstStyle/>
          <a:p>
            <a:pPr algn="r" rtl="1">
              <a:buNone/>
            </a:pPr>
            <a:r>
              <a:rPr lang="ar-SA" sz="4800" dirty="0" smtClean="0"/>
              <a:t>        " حالة انفعالية مؤقتة تأتي أو تظهر بسبب إدراك الطالب للامتحان على أنه موقف تهديد لشخصه ويصحب هذا توتر وحدة انفعالية وانشغالات عقلية سالبة تقلل من التركيز المتوقع من الطالب قبل وأثناء الامتحان".</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00035" y="1928802"/>
            <a:ext cx="8229600" cy="4643470"/>
          </a:xfrm>
        </p:spPr>
        <p:txBody>
          <a:bodyPr>
            <a:normAutofit/>
          </a:bodyPr>
          <a:lstStyle/>
          <a:p>
            <a:pPr algn="r" rtl="1">
              <a:buNone/>
            </a:pPr>
            <a:r>
              <a:rPr lang="ar-SA" sz="6000" dirty="0" smtClean="0"/>
              <a:t>    أو  " حالة نفسية انفعالية (طبيعية) تظهر قبل وأثناء الامتحانات تكون مصحوبة بأعراض جسمية ونفسية "</a:t>
            </a:r>
            <a:endParaRPr lang="en-US" sz="6000" dirty="0" smtClean="0"/>
          </a:p>
          <a:p>
            <a:pPr algn="r" rtl="1"/>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57159" y="2000240"/>
            <a:ext cx="8305800" cy="1928826"/>
          </a:xfrm>
        </p:spPr>
        <p:txBody>
          <a:bodyPr>
            <a:noAutofit/>
          </a:bodyPr>
          <a:lstStyle/>
          <a:p>
            <a:pPr algn="ctr"/>
            <a:r>
              <a:rPr lang="ar-SA" sz="7200" b="1" dirty="0" smtClean="0"/>
              <a:t>أسباب قلق الامتحان</a:t>
            </a:r>
            <a:r>
              <a:rPr lang="en-US" sz="7200" b="1" dirty="0" smtClean="0"/>
              <a:t/>
            </a:r>
            <a:br>
              <a:rPr lang="en-US" sz="7200" b="1" dirty="0" smtClean="0"/>
            </a:br>
            <a:endParaRPr lang="en-US" sz="7200" b="1" dirty="0"/>
          </a:p>
        </p:txBody>
      </p:sp>
      <p:pic>
        <p:nvPicPr>
          <p:cNvPr id="3" name="صورة 2" descr="t26-1.jpg"/>
          <p:cNvPicPr>
            <a:picLocks noChangeAspect="1"/>
          </p:cNvPicPr>
          <p:nvPr/>
        </p:nvPicPr>
        <p:blipFill>
          <a:blip r:embed="rId2" cstate="print"/>
          <a:stretch>
            <a:fillRect/>
          </a:stretch>
        </p:blipFill>
        <p:spPr>
          <a:xfrm>
            <a:off x="2857488" y="3143248"/>
            <a:ext cx="3048000" cy="2533650"/>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00035" y="1571612"/>
            <a:ext cx="8229600" cy="4389120"/>
          </a:xfrm>
        </p:spPr>
        <p:txBody>
          <a:bodyPr>
            <a:noAutofit/>
          </a:bodyPr>
          <a:lstStyle/>
          <a:p>
            <a:pPr marL="651510" lvl="0" indent="-514350" algn="r" rtl="1">
              <a:buFont typeface="Wingdings" pitchFamily="2" charset="2"/>
              <a:buChar char="Ø"/>
            </a:pPr>
            <a:r>
              <a:rPr lang="ar-SA" sz="5400" dirty="0" smtClean="0"/>
              <a:t>عدم الاستعداد للامتحان.</a:t>
            </a:r>
            <a:endParaRPr lang="en-US" sz="5400" dirty="0" smtClean="0"/>
          </a:p>
          <a:p>
            <a:pPr marL="651510" lvl="0" indent="-514350" algn="r" rtl="1">
              <a:buFont typeface="Wingdings" pitchFamily="2" charset="2"/>
              <a:buChar char="Ø"/>
            </a:pPr>
            <a:r>
              <a:rPr lang="ar-SA" sz="5400" dirty="0" smtClean="0"/>
              <a:t>وجود مرض نفسي قد يكون القلق عرضًا له.</a:t>
            </a:r>
            <a:endParaRPr lang="en-US" sz="5400" dirty="0" smtClean="0"/>
          </a:p>
          <a:p>
            <a:pPr marL="651510" lvl="0" indent="-514350" algn="r" rtl="1">
              <a:buFont typeface="Wingdings" pitchFamily="2" charset="2"/>
              <a:buChar char="Ø"/>
            </a:pPr>
            <a:r>
              <a:rPr lang="ar-SA" sz="5400" dirty="0" smtClean="0"/>
              <a:t>تخويف الطلاب بعضهم لبعض من الامتحانات.</a:t>
            </a:r>
            <a:endParaRPr lang="en-US" sz="5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142985"/>
            <a:ext cx="8229600" cy="4786346"/>
          </a:xfrm>
        </p:spPr>
        <p:txBody>
          <a:bodyPr>
            <a:normAutofit fontScale="92500" lnSpcReduction="10000"/>
          </a:bodyPr>
          <a:lstStyle/>
          <a:p>
            <a:pPr marL="651510" lvl="0" indent="-514350" algn="r" rtl="1">
              <a:lnSpc>
                <a:spcPct val="150000"/>
              </a:lnSpc>
              <a:buFont typeface="Wingdings" pitchFamily="2" charset="2"/>
              <a:buChar char="Ø"/>
            </a:pPr>
            <a:r>
              <a:rPr lang="ar-SA" sz="5400" dirty="0" smtClean="0"/>
              <a:t>بعض المفاهيم والتصورات الخاطئة عن الاختبار وطريقة تصحيحه والنتائج المترتبة عليه.</a:t>
            </a:r>
            <a:endParaRPr lang="en-US" sz="5400" dirty="0" smtClean="0"/>
          </a:p>
          <a:p>
            <a:pPr marL="651510" lvl="0" indent="-514350" algn="r" rtl="1">
              <a:lnSpc>
                <a:spcPct val="150000"/>
              </a:lnSpc>
              <a:buFont typeface="Wingdings" pitchFamily="2" charset="2"/>
              <a:buChar char="Ø"/>
            </a:pPr>
            <a:r>
              <a:rPr lang="ar-SA" sz="5400" dirty="0" smtClean="0"/>
              <a:t>نظام الامتحان(ضيق الوقت،......)</a:t>
            </a:r>
            <a:endParaRPr lang="en-US" sz="54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428736"/>
            <a:ext cx="8229600" cy="5000660"/>
          </a:xfrm>
        </p:spPr>
        <p:txBody>
          <a:bodyPr>
            <a:normAutofit lnSpcReduction="10000"/>
          </a:bodyPr>
          <a:lstStyle/>
          <a:p>
            <a:pPr marL="651510" lvl="0" indent="-514350" algn="r" rtl="1">
              <a:buFont typeface="Wingdings" pitchFamily="2" charset="2"/>
              <a:buChar char="Ø"/>
            </a:pPr>
            <a:r>
              <a:rPr lang="ar-SA" sz="5400" dirty="0" smtClean="0"/>
              <a:t>خوف الطالب من النتائج والعواقب الناتجة عن الامتحان.</a:t>
            </a:r>
          </a:p>
          <a:p>
            <a:pPr marL="651510" lvl="0" indent="-514350" algn="r" rtl="1">
              <a:buFont typeface="Wingdings" pitchFamily="2" charset="2"/>
              <a:buChar char="Ø"/>
            </a:pPr>
            <a:endParaRPr lang="en-US" sz="5400" dirty="0" smtClean="0"/>
          </a:p>
          <a:p>
            <a:pPr marL="651510" lvl="0" indent="-514350" algn="r" rtl="1">
              <a:buFont typeface="Wingdings" pitchFamily="2" charset="2"/>
              <a:buChar char="Ø"/>
            </a:pPr>
            <a:r>
              <a:rPr lang="ar-SA" sz="5400" dirty="0" smtClean="0"/>
              <a:t>استخدام أساليب التهديد وتخويف الطلاب من الامتحانات من قبل أعضاء هيئة التدريس.</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to="" calcmode="lin" valueType="num">
                                      <p:cBhvr>
                                        <p:cTn id="12"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57159" y="2643183"/>
            <a:ext cx="8305800" cy="1571636"/>
          </a:xfrm>
        </p:spPr>
        <p:txBody>
          <a:bodyPr>
            <a:normAutofit fontScale="90000"/>
          </a:bodyPr>
          <a:lstStyle/>
          <a:p>
            <a:pPr algn="ctr"/>
            <a:r>
              <a:rPr lang="ar-SA" sz="9600" b="1" dirty="0" smtClean="0"/>
              <a:t>مصادر قلق الامتحان</a:t>
            </a:r>
            <a:r>
              <a:rPr lang="en-US" sz="9600" b="1" dirty="0" smtClean="0"/>
              <a:t/>
            </a:r>
            <a:br>
              <a:rPr lang="en-US" sz="9600" b="1" dirty="0" smtClean="0"/>
            </a:br>
            <a:endParaRPr lang="en-US" sz="9600" b="1" dirty="0"/>
          </a:p>
        </p:txBody>
      </p:sp>
      <p:pic>
        <p:nvPicPr>
          <p:cNvPr id="3" name="صورة 2" descr="2.jpg"/>
          <p:cNvPicPr>
            <a:picLocks noChangeAspect="1"/>
          </p:cNvPicPr>
          <p:nvPr/>
        </p:nvPicPr>
        <p:blipFill>
          <a:blip r:embed="rId2" cstate="print"/>
          <a:stretch>
            <a:fillRect/>
          </a:stretch>
        </p:blipFill>
        <p:spPr>
          <a:xfrm>
            <a:off x="2714612" y="3071811"/>
            <a:ext cx="3714776" cy="27146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071546"/>
            <a:ext cx="8229600" cy="5572164"/>
          </a:xfrm>
        </p:spPr>
        <p:txBody>
          <a:bodyPr>
            <a:noAutofit/>
          </a:bodyPr>
          <a:lstStyle/>
          <a:p>
            <a:pPr marL="651510" lvl="0" indent="-514350" algn="r" rtl="1">
              <a:buFont typeface="Wingdings" pitchFamily="2" charset="2"/>
              <a:buChar char="q"/>
            </a:pPr>
            <a:r>
              <a:rPr lang="ar-SA" sz="4800" dirty="0" smtClean="0"/>
              <a:t>الطالب نفسه (شعوره بأن ما قام به غير كاف وغير فعّال).</a:t>
            </a:r>
          </a:p>
          <a:p>
            <a:pPr marL="651510" lvl="0" indent="-514350" algn="r" rtl="1">
              <a:buFont typeface="Wingdings" pitchFamily="2" charset="2"/>
              <a:buChar char="q"/>
            </a:pPr>
            <a:endParaRPr lang="en-US" sz="4800" dirty="0" smtClean="0"/>
          </a:p>
          <a:p>
            <a:pPr marL="651510" lvl="0" indent="-514350" algn="r" rtl="1">
              <a:buFont typeface="Wingdings" pitchFamily="2" charset="2"/>
              <a:buChar char="q"/>
            </a:pPr>
            <a:r>
              <a:rPr lang="ar-SA" sz="4800" dirty="0" smtClean="0"/>
              <a:t>أسرة الطالب (الاهتمام الزائد من قبل الآباء والخوف على مستقبل أبنائهم والتحذيرات المستمرة من الوقوع في الأخطاء).</a:t>
            </a:r>
            <a:endParaRPr lang="en-US" sz="4800" dirty="0" smtClean="0"/>
          </a:p>
          <a:p>
            <a:pPr marL="651510" lvl="0" indent="-514350" algn="r" rtl="1">
              <a:buFont typeface="+mj-lt"/>
              <a:buAutoNum type="arabicParenR"/>
            </a:pP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to="" calcmode="lin" valueType="num">
                                      <p:cBhvr>
                                        <p:cTn id="12"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2844" y="928647"/>
            <a:ext cx="8515352" cy="5929354"/>
          </a:xfrm>
        </p:spPr>
        <p:txBody>
          <a:bodyPr>
            <a:normAutofit fontScale="92500"/>
          </a:bodyPr>
          <a:lstStyle/>
          <a:p>
            <a:pPr marL="651510" lvl="0" indent="-514350" algn="r" rtl="1">
              <a:lnSpc>
                <a:spcPct val="150000"/>
              </a:lnSpc>
              <a:buFont typeface="Wingdings" pitchFamily="2" charset="2"/>
              <a:buChar char="q"/>
            </a:pPr>
            <a:r>
              <a:rPr lang="ar-SA" sz="4400" dirty="0" smtClean="0"/>
              <a:t>القائمون على عملية التدريس من أعضاء هيئة التدريس.</a:t>
            </a:r>
            <a:endParaRPr lang="en-US" sz="4400" dirty="0" smtClean="0"/>
          </a:p>
          <a:p>
            <a:pPr marL="651510" lvl="0" indent="-514350" algn="r" rtl="1">
              <a:lnSpc>
                <a:spcPct val="150000"/>
              </a:lnSpc>
              <a:buFont typeface="Wingdings" pitchFamily="2" charset="2"/>
              <a:buChar char="q"/>
            </a:pPr>
            <a:r>
              <a:rPr lang="ar-SA" sz="4400" dirty="0" smtClean="0"/>
              <a:t>الإدارة التعليمية.</a:t>
            </a:r>
          </a:p>
          <a:p>
            <a:pPr marL="651510" lvl="0" indent="-514350" algn="r" rtl="1">
              <a:lnSpc>
                <a:spcPct val="150000"/>
              </a:lnSpc>
              <a:buFont typeface="Wingdings" pitchFamily="2" charset="2"/>
              <a:buChar char="q"/>
            </a:pPr>
            <a:r>
              <a:rPr lang="ar-SA" sz="4400" dirty="0" smtClean="0"/>
              <a:t>طبيعة المناهج الدراسية.</a:t>
            </a:r>
          </a:p>
          <a:p>
            <a:pPr marL="651510" lvl="0" indent="-514350" algn="r" rtl="1">
              <a:lnSpc>
                <a:spcPct val="150000"/>
              </a:lnSpc>
              <a:buFont typeface="Wingdings" pitchFamily="2" charset="2"/>
              <a:buChar char="q"/>
            </a:pPr>
            <a:r>
              <a:rPr lang="ar-SA" sz="4400" dirty="0" smtClean="0"/>
              <a:t>طريقة تقديم المادة الدراسية وتوزيع الدرجات.</a:t>
            </a:r>
            <a:endParaRPr lang="en-US" sz="4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1428736"/>
            <a:ext cx="8305800" cy="1285884"/>
          </a:xfrm>
        </p:spPr>
        <p:txBody>
          <a:bodyPr>
            <a:normAutofit/>
          </a:bodyPr>
          <a:lstStyle/>
          <a:p>
            <a:pPr algn="ctr"/>
            <a:r>
              <a:rPr lang="ar-SA" sz="8000" b="1" dirty="0" smtClean="0"/>
              <a:t>أعراض القلق</a:t>
            </a:r>
            <a:endParaRPr lang="en-US" sz="8000" b="1" dirty="0"/>
          </a:p>
        </p:txBody>
      </p:sp>
      <p:pic>
        <p:nvPicPr>
          <p:cNvPr id="3" name="صورة 2" descr="rkhkrc.jpg"/>
          <p:cNvPicPr>
            <a:picLocks noChangeAspect="1"/>
          </p:cNvPicPr>
          <p:nvPr/>
        </p:nvPicPr>
        <p:blipFill>
          <a:blip r:embed="rId2" cstate="print"/>
          <a:stretch>
            <a:fillRect/>
          </a:stretch>
        </p:blipFill>
        <p:spPr>
          <a:xfrm>
            <a:off x="3071803" y="2857497"/>
            <a:ext cx="2857520" cy="264320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5" y="857233"/>
            <a:ext cx="8229600" cy="1428752"/>
          </a:xfrm>
        </p:spPr>
        <p:txBody>
          <a:bodyPr>
            <a:noAutofit/>
          </a:bodyPr>
          <a:lstStyle/>
          <a:p>
            <a:r>
              <a:rPr lang="en-US" sz="5400" dirty="0" smtClean="0"/>
              <a:t/>
            </a:r>
            <a:br>
              <a:rPr lang="en-US" sz="5400" dirty="0" smtClean="0"/>
            </a:br>
            <a:endParaRPr lang="en-US" sz="5400" dirty="0"/>
          </a:p>
        </p:txBody>
      </p:sp>
      <p:sp>
        <p:nvSpPr>
          <p:cNvPr id="3" name="عنصر نائب للمحتوى 2"/>
          <p:cNvSpPr>
            <a:spLocks noGrp="1"/>
          </p:cNvSpPr>
          <p:nvPr>
            <p:ph idx="1"/>
          </p:nvPr>
        </p:nvSpPr>
        <p:spPr>
          <a:xfrm>
            <a:off x="357159" y="1071546"/>
            <a:ext cx="8229600" cy="5214974"/>
          </a:xfrm>
        </p:spPr>
        <p:txBody>
          <a:bodyPr>
            <a:normAutofit/>
          </a:bodyPr>
          <a:lstStyle/>
          <a:p>
            <a:pPr lvl="0" algn="r" rtl="1">
              <a:buNone/>
            </a:pPr>
            <a:r>
              <a:rPr lang="ar-SA" sz="3900" dirty="0" smtClean="0"/>
              <a:t>* لماذا الامتحانات في حياتنا.</a:t>
            </a:r>
            <a:endParaRPr lang="en-US" sz="3900" dirty="0" smtClean="0"/>
          </a:p>
          <a:p>
            <a:pPr lvl="0" algn="r" rtl="1">
              <a:buNone/>
            </a:pPr>
            <a:r>
              <a:rPr lang="ar-SA" sz="3900" dirty="0" smtClean="0"/>
              <a:t>* الأعراض الناتجة عن وجود الامتحانات.</a:t>
            </a:r>
            <a:endParaRPr lang="en-US" sz="3900" dirty="0" smtClean="0"/>
          </a:p>
          <a:p>
            <a:pPr lvl="0" algn="r" rtl="1">
              <a:buNone/>
            </a:pPr>
            <a:r>
              <a:rPr lang="ar-SA" sz="3900" dirty="0" smtClean="0"/>
              <a:t>* تعريف القلق.</a:t>
            </a:r>
            <a:endParaRPr lang="en-US" sz="3900" dirty="0" smtClean="0"/>
          </a:p>
          <a:p>
            <a:pPr algn="r" rtl="1">
              <a:buNone/>
            </a:pPr>
            <a:r>
              <a:rPr lang="ar-SA" sz="3900" dirty="0" smtClean="0"/>
              <a:t>* الفرق بين القلق والخوف. </a:t>
            </a:r>
          </a:p>
          <a:p>
            <a:pPr lvl="0" algn="r" rtl="1">
              <a:buNone/>
            </a:pPr>
            <a:r>
              <a:rPr lang="ar-SA" sz="3900" dirty="0" smtClean="0"/>
              <a:t>* خصائص القلق.</a:t>
            </a:r>
          </a:p>
          <a:p>
            <a:pPr algn="r" rtl="1">
              <a:buNone/>
            </a:pPr>
            <a:r>
              <a:rPr lang="ar-SA" sz="3900" dirty="0" smtClean="0"/>
              <a:t>* أنواع القلق. </a:t>
            </a:r>
          </a:p>
          <a:p>
            <a:pPr algn="r" rtl="1">
              <a:buNone/>
            </a:pPr>
            <a:r>
              <a:rPr lang="ar-SA" sz="3900" dirty="0" smtClean="0"/>
              <a:t>* فوائد القلق العادي أو الموضوعي.</a:t>
            </a:r>
            <a:endParaRPr lang="en-US" sz="3900" dirty="0" smtClean="0"/>
          </a:p>
          <a:p>
            <a:pPr lvl="0" algn="r" rtl="1">
              <a:buNone/>
            </a:pPr>
            <a:endParaRPr lang="ar-SA" sz="4400" dirty="0" smtClean="0"/>
          </a:p>
          <a:p>
            <a:pPr lvl="0" algn="r" rtl="1"/>
            <a:endParaRPr lang="en-US" sz="1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to="" calcmode="lin" valueType="num">
                                      <p:cBhvr>
                                        <p:cTn id="27" dur="1" fill="hold"/>
                                        <p:tgtEl>
                                          <p:spTgt spid="3">
                                            <p:txEl>
                                              <p:pRg st="4" end="4"/>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to="" calcmode="lin" valueType="num">
                                      <p:cBhvr>
                                        <p:cTn id="32" dur="1" fill="hold"/>
                                        <p:tgtEl>
                                          <p:spTgt spid="3">
                                            <p:txEl>
                                              <p:pRg st="5" end="5"/>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to="" calcmode="lin" valueType="num">
                                      <p:cBhvr>
                                        <p:cTn id="37" dur="1" fill="hold"/>
                                        <p:tgtEl>
                                          <p:spTgt spid="3">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5" y="1000108"/>
            <a:ext cx="8305800" cy="1939094"/>
          </a:xfrm>
        </p:spPr>
        <p:txBody>
          <a:bodyPr>
            <a:noAutofit/>
          </a:bodyPr>
          <a:lstStyle/>
          <a:p>
            <a:pPr algn="ctr"/>
            <a:r>
              <a:rPr lang="en-US" sz="7200" b="1" dirty="0" smtClean="0"/>
              <a:t/>
            </a:r>
            <a:br>
              <a:rPr lang="en-US" sz="7200" b="1" dirty="0" smtClean="0"/>
            </a:br>
            <a:r>
              <a:rPr lang="ar-SA" sz="7200" b="1" dirty="0" smtClean="0"/>
              <a:t>أولاً: الأعراض الجسمية</a:t>
            </a:r>
            <a:endParaRPr lang="en-US" sz="7200" b="1" dirty="0"/>
          </a:p>
        </p:txBody>
      </p:sp>
      <p:pic>
        <p:nvPicPr>
          <p:cNvPr id="3" name="صورة 2" descr="121.jpg"/>
          <p:cNvPicPr>
            <a:picLocks noChangeAspect="1"/>
          </p:cNvPicPr>
          <p:nvPr/>
        </p:nvPicPr>
        <p:blipFill>
          <a:blip r:embed="rId2" cstate="print"/>
          <a:stretch>
            <a:fillRect/>
          </a:stretch>
        </p:blipFill>
        <p:spPr>
          <a:xfrm>
            <a:off x="3143240" y="3286125"/>
            <a:ext cx="2214579" cy="2071702"/>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142961"/>
            <a:ext cx="8229600" cy="5715040"/>
          </a:xfrm>
        </p:spPr>
        <p:txBody>
          <a:bodyPr>
            <a:normAutofit/>
          </a:bodyPr>
          <a:lstStyle/>
          <a:p>
            <a:pPr lvl="0" algn="r" rtl="1">
              <a:buNone/>
            </a:pPr>
            <a:r>
              <a:rPr lang="ar-SA" sz="4800" b="1" dirty="0" smtClean="0"/>
              <a:t>     1- بعض الاضطرابات العصبية الحركية مثل:  </a:t>
            </a:r>
            <a:endParaRPr lang="en-US" sz="4800" b="1" dirty="0" smtClean="0"/>
          </a:p>
          <a:p>
            <a:pPr algn="just" rtl="1">
              <a:buFont typeface="Wingdings" pitchFamily="2" charset="2"/>
              <a:buChar char="ü"/>
            </a:pPr>
            <a:r>
              <a:rPr lang="ar-SA" sz="4800" dirty="0" smtClean="0"/>
              <a:t> ما يخص الوجه والرأس: (رمش المنخر، رمش العينين، تقطيب الجبهة، مسح الأنف والأذن، مص الأصابع وخاصة الإبهام، عض الشفاه، قضم الأظافر، عصر حبوب الوجه، .........).</a:t>
            </a:r>
            <a:endParaRPr lang="en-US" sz="48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357299"/>
            <a:ext cx="8229600" cy="5209226"/>
          </a:xfrm>
        </p:spPr>
        <p:txBody>
          <a:bodyPr>
            <a:normAutofit fontScale="92500"/>
          </a:bodyPr>
          <a:lstStyle/>
          <a:p>
            <a:pPr algn="r" rtl="1">
              <a:buFont typeface="Wingdings" pitchFamily="2" charset="2"/>
              <a:buChar char="ü"/>
            </a:pPr>
            <a:r>
              <a:rPr lang="ar-SA" sz="4800" dirty="0" smtClean="0"/>
              <a:t> ما يخص الأطراف السفلى وباقي أجزاء الجسم: ( هز القدم والركبة وأصابع القدم، هز الكتفين، ثني الجسم، اتخاذ أوضاع جسمية غير مألوفة،.......)</a:t>
            </a:r>
          </a:p>
          <a:p>
            <a:pPr algn="r" rtl="1">
              <a:buFont typeface="Wingdings" pitchFamily="2" charset="2"/>
              <a:buChar char="ü"/>
            </a:pPr>
            <a:r>
              <a:rPr lang="ar-SA" sz="4800" dirty="0" smtClean="0"/>
              <a:t>ما يخص التنفس والهضم: ( التنفس العميق، البصق، النحنحة، التنهد، التثاؤب، ....).</a:t>
            </a:r>
            <a:endParaRPr lang="en-US" sz="4800" dirty="0" smtClean="0"/>
          </a:p>
          <a:p>
            <a:pPr algn="r" rtl="1">
              <a:buFont typeface="Wingdings" pitchFamily="2" charset="2"/>
              <a:buChar char="ü"/>
            </a:pPr>
            <a:endParaRPr lang="en-US" sz="48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643050"/>
            <a:ext cx="8229600" cy="4389120"/>
          </a:xfrm>
        </p:spPr>
        <p:txBody>
          <a:bodyPr>
            <a:normAutofit/>
          </a:bodyPr>
          <a:lstStyle/>
          <a:p>
            <a:pPr algn="r" rtl="1">
              <a:buFont typeface="Wingdings" pitchFamily="2" charset="2"/>
              <a:buChar char="ü"/>
            </a:pPr>
            <a:r>
              <a:rPr lang="ar-SA" sz="4400" dirty="0" smtClean="0"/>
              <a:t>ما يخص اليدين: (</a:t>
            </a:r>
            <a:r>
              <a:rPr lang="ar-SA" sz="4400" dirty="0" err="1" smtClean="0"/>
              <a:t>طرقعة</a:t>
            </a:r>
            <a:r>
              <a:rPr lang="ar-SA" sz="4400" dirty="0" smtClean="0"/>
              <a:t> الأصابع، ضرب الرأس والجسم، ضم قبضة اليد، هز الذراعين).</a:t>
            </a:r>
            <a:endParaRPr lang="en-US" sz="4400" dirty="0" smtClean="0"/>
          </a:p>
          <a:p>
            <a:pPr algn="r" rtl="1">
              <a:buFont typeface="Wingdings" pitchFamily="2" charset="2"/>
              <a:buChar char="ü"/>
            </a:pPr>
            <a:r>
              <a:rPr lang="ar-SA" sz="4800" dirty="0" smtClean="0"/>
              <a:t> أشياء عامة: (تكرار بعض الكلمات أو النغمات،..........)          </a:t>
            </a:r>
            <a:endParaRPr lang="en-US" sz="48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57159" y="785794"/>
            <a:ext cx="8229600" cy="5786478"/>
          </a:xfrm>
        </p:spPr>
        <p:txBody>
          <a:bodyPr>
            <a:noAutofit/>
          </a:bodyPr>
          <a:lstStyle/>
          <a:p>
            <a:pPr algn="r" rtl="1">
              <a:lnSpc>
                <a:spcPct val="150000"/>
              </a:lnSpc>
              <a:buNone/>
            </a:pPr>
            <a:r>
              <a:rPr lang="ar-SA" sz="4800" dirty="0" smtClean="0"/>
              <a:t>2-  الصداع والشعور بالتعب وتوتر العضلات.</a:t>
            </a:r>
            <a:endParaRPr lang="en-US" sz="4800" dirty="0" smtClean="0"/>
          </a:p>
          <a:p>
            <a:pPr lvl="0" algn="r" rtl="1">
              <a:lnSpc>
                <a:spcPct val="150000"/>
              </a:lnSpc>
              <a:buNone/>
            </a:pPr>
            <a:r>
              <a:rPr lang="ar-SA" sz="4800" dirty="0" smtClean="0"/>
              <a:t>3- سرعة النبض والشعور بضيق الصدر ونقص الحيوية.</a:t>
            </a:r>
            <a:endParaRPr lang="en-US" sz="4800" dirty="0" smtClean="0"/>
          </a:p>
          <a:p>
            <a:pPr lvl="0" algn="r" rtl="1">
              <a:lnSpc>
                <a:spcPct val="150000"/>
              </a:lnSpc>
              <a:buNone/>
            </a:pPr>
            <a:r>
              <a:rPr lang="ar-SA" sz="4800" dirty="0" smtClean="0"/>
              <a:t>4- ارتفاع ضغط الدم.</a:t>
            </a:r>
            <a:endParaRPr lang="en-US" sz="4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57159" y="1462071"/>
            <a:ext cx="8229600" cy="5181640"/>
          </a:xfrm>
        </p:spPr>
        <p:txBody>
          <a:bodyPr/>
          <a:lstStyle/>
          <a:p>
            <a:pPr lvl="0" algn="r" rtl="1">
              <a:lnSpc>
                <a:spcPct val="150000"/>
              </a:lnSpc>
              <a:buNone/>
            </a:pPr>
            <a:r>
              <a:rPr lang="ar-SA" sz="4800" dirty="0" smtClean="0"/>
              <a:t>5- الإسهال وزيادة مرات الإخراج.</a:t>
            </a:r>
            <a:endParaRPr lang="en-US" sz="4800" dirty="0" smtClean="0"/>
          </a:p>
          <a:p>
            <a:pPr lvl="0" algn="r" rtl="1">
              <a:lnSpc>
                <a:spcPct val="150000"/>
              </a:lnSpc>
              <a:buNone/>
            </a:pPr>
            <a:r>
              <a:rPr lang="ar-SA" sz="4800" dirty="0" smtClean="0"/>
              <a:t>6- فقد الشهية ونقص الوزن.</a:t>
            </a:r>
            <a:endParaRPr lang="en-US" sz="4800" dirty="0" smtClean="0"/>
          </a:p>
          <a:p>
            <a:pPr lvl="0" algn="r" rtl="1">
              <a:lnSpc>
                <a:spcPct val="150000"/>
              </a:lnSpc>
              <a:buNone/>
            </a:pPr>
            <a:r>
              <a:rPr lang="ar-SA" sz="4800" dirty="0" smtClean="0"/>
              <a:t>7- تصبب العرق وعرق الكفين وارتعاش الأصابع.</a:t>
            </a:r>
            <a:endParaRPr lang="en-US" sz="48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28661" y="1357299"/>
            <a:ext cx="7377107" cy="1428760"/>
          </a:xfrm>
        </p:spPr>
        <p:txBody>
          <a:bodyPr>
            <a:noAutofit/>
          </a:bodyPr>
          <a:lstStyle/>
          <a:p>
            <a:pPr algn="ctr"/>
            <a:r>
              <a:rPr lang="ar-SA" sz="7200" b="1" dirty="0" smtClean="0"/>
              <a:t>ثانيًا: الأعراض النفسية</a:t>
            </a:r>
            <a:endParaRPr lang="en-US" sz="7200" b="1" dirty="0"/>
          </a:p>
        </p:txBody>
      </p:sp>
      <p:pic>
        <p:nvPicPr>
          <p:cNvPr id="3" name="صورة 2" descr="moretolife.gif"/>
          <p:cNvPicPr>
            <a:picLocks noChangeAspect="1"/>
          </p:cNvPicPr>
          <p:nvPr/>
        </p:nvPicPr>
        <p:blipFill>
          <a:blip r:embed="rId2" cstate="print"/>
          <a:stretch>
            <a:fillRect/>
          </a:stretch>
        </p:blipFill>
        <p:spPr>
          <a:xfrm>
            <a:off x="3357554" y="3286124"/>
            <a:ext cx="2357455" cy="1928826"/>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85720" y="1785927"/>
            <a:ext cx="8229600" cy="4643470"/>
          </a:xfrm>
        </p:spPr>
        <p:txBody>
          <a:bodyPr>
            <a:normAutofit/>
          </a:bodyPr>
          <a:lstStyle/>
          <a:p>
            <a:pPr marL="651510" lvl="0" indent="-514350" algn="r" rtl="1">
              <a:lnSpc>
                <a:spcPct val="150000"/>
              </a:lnSpc>
              <a:buFont typeface="Wingdings" pitchFamily="2" charset="2"/>
              <a:buChar char="Ø"/>
            </a:pPr>
            <a:r>
              <a:rPr lang="ar-SA" sz="4800" dirty="0" smtClean="0"/>
              <a:t>الشعور بعدم الراحة.</a:t>
            </a:r>
            <a:endParaRPr lang="en-US" sz="4800" dirty="0" smtClean="0"/>
          </a:p>
          <a:p>
            <a:pPr marL="651510" lvl="0" indent="-514350" algn="r" rtl="1">
              <a:lnSpc>
                <a:spcPct val="150000"/>
              </a:lnSpc>
              <a:buFont typeface="Wingdings" pitchFamily="2" charset="2"/>
              <a:buChar char="Ø"/>
            </a:pPr>
            <a:r>
              <a:rPr lang="ar-SA" sz="4800" dirty="0" smtClean="0"/>
              <a:t>الحساسية الزائدة ( سهولة الاستثارة والهياج).</a:t>
            </a:r>
            <a:endParaRPr lang="en-US" sz="48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 y="1500174"/>
            <a:ext cx="8658196" cy="5143536"/>
          </a:xfrm>
        </p:spPr>
        <p:txBody>
          <a:bodyPr>
            <a:normAutofit fontScale="85000" lnSpcReduction="10000"/>
          </a:bodyPr>
          <a:lstStyle/>
          <a:p>
            <a:pPr marL="651510" lvl="0" indent="-514350" algn="r" rtl="1">
              <a:lnSpc>
                <a:spcPct val="150000"/>
              </a:lnSpc>
              <a:buFont typeface="Wingdings" pitchFamily="2" charset="2"/>
              <a:buChar char="Ø"/>
            </a:pPr>
            <a:r>
              <a:rPr lang="ar-SA" sz="5400" dirty="0" smtClean="0"/>
              <a:t>الخوف الذي يصل إلى الفزع (يخاف الطالب ويشعر أن شيئاً ما سيحدث ولكنه لا يعرف ما هو).</a:t>
            </a:r>
            <a:endParaRPr lang="en-US" sz="5400" dirty="0" smtClean="0"/>
          </a:p>
          <a:p>
            <a:pPr lvl="0" algn="r" rtl="1">
              <a:lnSpc>
                <a:spcPct val="150000"/>
              </a:lnSpc>
              <a:buFont typeface="Wingdings" pitchFamily="2" charset="2"/>
              <a:buChar char="Ø"/>
            </a:pPr>
            <a:r>
              <a:rPr lang="ar-SA" sz="5400" dirty="0" smtClean="0"/>
              <a:t>التردد في اتخاذ القرار، والتشكك والارتباك.</a:t>
            </a:r>
            <a:endParaRPr lang="en-US" sz="54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00035" y="1857364"/>
            <a:ext cx="8229600" cy="4714908"/>
          </a:xfrm>
        </p:spPr>
        <p:txBody>
          <a:bodyPr>
            <a:normAutofit/>
          </a:bodyPr>
          <a:lstStyle/>
          <a:p>
            <a:pPr marL="651510" lvl="0" indent="-514350" algn="r" rtl="1">
              <a:buFont typeface="Wingdings" pitchFamily="2" charset="2"/>
              <a:buChar char="Ø"/>
            </a:pPr>
            <a:r>
              <a:rPr lang="ar-SA" sz="5400" dirty="0" smtClean="0"/>
              <a:t>5) الهم والاكتئاب العابر.</a:t>
            </a:r>
            <a:endParaRPr lang="en-US" sz="5400" dirty="0" smtClean="0"/>
          </a:p>
          <a:p>
            <a:pPr marL="651510" lvl="0" indent="-514350" algn="r" rtl="1">
              <a:buFont typeface="Wingdings" pitchFamily="2" charset="2"/>
              <a:buChar char="Ø"/>
            </a:pPr>
            <a:r>
              <a:rPr lang="ar-SA" sz="5400" dirty="0" smtClean="0"/>
              <a:t>6) ضعف التركيز وشرود الذهن. </a:t>
            </a:r>
            <a:endParaRPr lang="en-US" sz="5400" dirty="0" smtClean="0"/>
          </a:p>
          <a:p>
            <a:pPr marL="651510" lvl="0" indent="-514350" algn="r" rtl="1">
              <a:buFont typeface="Wingdings" pitchFamily="2" charset="2"/>
              <a:buChar char="Ø"/>
            </a:pPr>
            <a:r>
              <a:rPr lang="ar-SA" sz="5400" dirty="0" smtClean="0"/>
              <a:t>7) سوء التوافق.</a:t>
            </a:r>
            <a:endParaRPr lang="en-US" sz="5400" dirty="0" smtClean="0"/>
          </a:p>
          <a:p>
            <a:pPr marL="651510" lvl="0" indent="-514350" algn="r" rtl="1">
              <a:buFont typeface="Wingdings" pitchFamily="2" charset="2"/>
              <a:buChar char="Ø"/>
            </a:pPr>
            <a:r>
              <a:rPr lang="ar-SA" sz="5400" dirty="0" smtClean="0"/>
              <a:t>8) اضطرابات قوة الملاحظة.</a:t>
            </a:r>
            <a:endParaRPr lang="en-US" sz="54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00035" y="928671"/>
            <a:ext cx="8229600" cy="4857784"/>
          </a:xfrm>
        </p:spPr>
        <p:txBody>
          <a:bodyPr>
            <a:normAutofit fontScale="62500" lnSpcReduction="20000"/>
          </a:bodyPr>
          <a:lstStyle/>
          <a:p>
            <a:pPr lvl="0" algn="r" rtl="1">
              <a:buNone/>
            </a:pPr>
            <a:endParaRPr lang="en-US" sz="6200" dirty="0" smtClean="0"/>
          </a:p>
          <a:p>
            <a:pPr algn="r" rtl="1">
              <a:buNone/>
            </a:pPr>
            <a:r>
              <a:rPr lang="ar-SA" sz="6200" dirty="0" smtClean="0"/>
              <a:t>* تعريف قلق الامتحان.</a:t>
            </a:r>
          </a:p>
          <a:p>
            <a:pPr lvl="0" algn="r" rtl="1">
              <a:buNone/>
            </a:pPr>
            <a:r>
              <a:rPr lang="ar-SA" sz="6200" dirty="0" smtClean="0"/>
              <a:t>* أسباب قلق الامتحان.</a:t>
            </a:r>
          </a:p>
          <a:p>
            <a:pPr lvl="0" algn="r" rtl="1">
              <a:buNone/>
            </a:pPr>
            <a:r>
              <a:rPr lang="ar-SA" sz="6200" dirty="0" smtClean="0"/>
              <a:t>* مصادر قلق الامتحان.</a:t>
            </a:r>
            <a:endParaRPr lang="en-US" sz="6200" dirty="0" smtClean="0"/>
          </a:p>
          <a:p>
            <a:pPr lvl="0" algn="r" rtl="1">
              <a:buNone/>
            </a:pPr>
            <a:r>
              <a:rPr lang="ar-SA" sz="6000" dirty="0" smtClean="0"/>
              <a:t>* </a:t>
            </a:r>
            <a:r>
              <a:rPr lang="ar-SA" sz="6200" dirty="0" smtClean="0"/>
              <a:t>أعراض قلق الامتحان.</a:t>
            </a:r>
            <a:r>
              <a:rPr lang="ar-SA" sz="6600" dirty="0" smtClean="0"/>
              <a:t> </a:t>
            </a:r>
          </a:p>
          <a:p>
            <a:pPr lvl="0" algn="r" rtl="1">
              <a:buNone/>
            </a:pPr>
            <a:r>
              <a:rPr lang="ar-SA" sz="6600" dirty="0" smtClean="0"/>
              <a:t>* طرق التعرف على القلق.</a:t>
            </a:r>
            <a:endParaRPr lang="en-US" sz="6600" dirty="0" smtClean="0"/>
          </a:p>
          <a:p>
            <a:pPr lvl="0" algn="r" rtl="1">
              <a:buNone/>
            </a:pPr>
            <a:r>
              <a:rPr lang="ar-SA" sz="6600" dirty="0" smtClean="0"/>
              <a:t>* أساليب علاج قلق الامتحان.</a:t>
            </a:r>
            <a:endParaRPr lang="en-US" sz="6600" dirty="0" smtClean="0"/>
          </a:p>
          <a:p>
            <a:pPr lvl="0" algn="r" rtl="1">
              <a:buNone/>
            </a:pPr>
            <a:r>
              <a:rPr lang="ar-SA" sz="6600" dirty="0" smtClean="0"/>
              <a:t>* إرشادات عامة قبل وبعد الامتحان.</a:t>
            </a:r>
            <a:endParaRPr lang="en-US" sz="6600" dirty="0" smtClean="0"/>
          </a:p>
          <a:p>
            <a:pPr lvl="0" algn="r" rtl="1">
              <a:buNone/>
            </a:pPr>
            <a:endParaRPr lang="en-US" sz="62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to="" calcmode="lin" valueType="num">
                                      <p:cBhvr>
                                        <p:cTn id="7" dur="1" fill="hold"/>
                                        <p:tgtEl>
                                          <p:spTgt spid="3">
                                            <p:txEl>
                                              <p:pRg st="1" end="1"/>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to="" calcmode="lin" valueType="num">
                                      <p:cBhvr>
                                        <p:cTn id="12" dur="1" fill="hold"/>
                                        <p:tgtEl>
                                          <p:spTgt spid="3">
                                            <p:txEl>
                                              <p:pRg st="2" end="2"/>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to="" calcmode="lin" valueType="num">
                                      <p:cBhvr>
                                        <p:cTn id="17" dur="1" fill="hold"/>
                                        <p:tgtEl>
                                          <p:spTgt spid="3">
                                            <p:txEl>
                                              <p:pRg st="3" end="3"/>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to="" calcmode="lin" valueType="num">
                                      <p:cBhvr>
                                        <p:cTn id="22" dur="1" fill="hold"/>
                                        <p:tgtEl>
                                          <p:spTgt spid="3">
                                            <p:txEl>
                                              <p:pRg st="4" end="4"/>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to="" calcmode="lin" valueType="num">
                                      <p:cBhvr>
                                        <p:cTn id="27" dur="1" fill="hold"/>
                                        <p:tgtEl>
                                          <p:spTgt spid="3">
                                            <p:txEl>
                                              <p:pRg st="5" end="5"/>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 to="" calcmode="lin" valueType="num">
                                      <p:cBhvr>
                                        <p:cTn id="32" dur="1" fill="hold"/>
                                        <p:tgtEl>
                                          <p:spTgt spid="3">
                                            <p:txEl>
                                              <p:pRg st="6" end="6"/>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to="" calcmode="lin" valueType="num">
                                      <p:cBhvr>
                                        <p:cTn id="37" dur="1" fill="hold"/>
                                        <p:tgtEl>
                                          <p:spTgt spid="3">
                                            <p:txEl>
                                              <p:pRg st="7" end="7"/>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57159" y="1357298"/>
            <a:ext cx="8305800" cy="1724780"/>
          </a:xfrm>
        </p:spPr>
        <p:txBody>
          <a:bodyPr>
            <a:noAutofit/>
          </a:bodyPr>
          <a:lstStyle/>
          <a:p>
            <a:pPr algn="ctr"/>
            <a:r>
              <a:rPr lang="ar-SA" sz="9600" b="1" dirty="0" smtClean="0"/>
              <a:t>طرق التعرف على القلق</a:t>
            </a:r>
            <a:endParaRPr lang="en-US" sz="8800" b="1" dirty="0"/>
          </a:p>
        </p:txBody>
      </p:sp>
      <p:pic>
        <p:nvPicPr>
          <p:cNvPr id="3" name="صورة 2" descr="119.jpg"/>
          <p:cNvPicPr>
            <a:picLocks noChangeAspect="1"/>
          </p:cNvPicPr>
          <p:nvPr/>
        </p:nvPicPr>
        <p:blipFill>
          <a:blip r:embed="rId2" cstate="print"/>
          <a:stretch>
            <a:fillRect/>
          </a:stretch>
        </p:blipFill>
        <p:spPr>
          <a:xfrm>
            <a:off x="3143241" y="3143249"/>
            <a:ext cx="2643207" cy="2286016"/>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142985"/>
            <a:ext cx="8229600" cy="5429288"/>
          </a:xfrm>
        </p:spPr>
        <p:txBody>
          <a:bodyPr>
            <a:noAutofit/>
          </a:bodyPr>
          <a:lstStyle/>
          <a:p>
            <a:pPr marL="880110" lvl="0" indent="-742950" algn="r" rtl="1">
              <a:lnSpc>
                <a:spcPct val="150000"/>
              </a:lnSpc>
              <a:buFont typeface="+mj-lt"/>
              <a:buAutoNum type="arabicParenR"/>
            </a:pPr>
            <a:r>
              <a:rPr lang="ar-SA" sz="6000" dirty="0" smtClean="0"/>
              <a:t>اختبارات قلق الامتحان.</a:t>
            </a:r>
            <a:endParaRPr lang="en-US" sz="6000" dirty="0" smtClean="0"/>
          </a:p>
          <a:p>
            <a:pPr marL="880110" lvl="0" indent="-742950" algn="r" rtl="1">
              <a:lnSpc>
                <a:spcPct val="150000"/>
              </a:lnSpc>
              <a:buFont typeface="+mj-lt"/>
              <a:buAutoNum type="arabicParenR"/>
            </a:pPr>
            <a:r>
              <a:rPr lang="ar-SA" sz="6000" dirty="0" smtClean="0"/>
              <a:t>المقابلة مع الطلبة.</a:t>
            </a:r>
          </a:p>
          <a:p>
            <a:pPr marL="880110" lvl="0" indent="-742950" algn="r" rtl="1">
              <a:lnSpc>
                <a:spcPct val="150000"/>
              </a:lnSpc>
              <a:buFont typeface="+mj-lt"/>
              <a:buAutoNum type="arabicParenR"/>
            </a:pPr>
            <a:r>
              <a:rPr lang="ar-SA" sz="6000" dirty="0" smtClean="0"/>
              <a:t>الملاحظة قبل وبعد الامتحان.</a:t>
            </a:r>
            <a:endParaRPr lang="en-US" sz="6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57159" y="1571612"/>
            <a:ext cx="8305800" cy="1500198"/>
          </a:xfrm>
        </p:spPr>
        <p:txBody>
          <a:bodyPr>
            <a:normAutofit/>
          </a:bodyPr>
          <a:lstStyle/>
          <a:p>
            <a:pPr algn="ctr"/>
            <a:r>
              <a:rPr lang="ar-SA" sz="7200" b="1" dirty="0" smtClean="0"/>
              <a:t>أساليب علاج قلق الامتحان</a:t>
            </a:r>
            <a:endParaRPr lang="en-US" sz="6600" b="1" dirty="0"/>
          </a:p>
        </p:txBody>
      </p:sp>
      <p:pic>
        <p:nvPicPr>
          <p:cNvPr id="3" name="صورة 2" descr="imagesCAP2UT10.jpg"/>
          <p:cNvPicPr>
            <a:picLocks noChangeAspect="1"/>
          </p:cNvPicPr>
          <p:nvPr/>
        </p:nvPicPr>
        <p:blipFill>
          <a:blip r:embed="rId2" cstate="print"/>
          <a:stretch>
            <a:fillRect/>
          </a:stretch>
        </p:blipFill>
        <p:spPr>
          <a:xfrm>
            <a:off x="2714613" y="3214686"/>
            <a:ext cx="3214711" cy="22860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 y="1071546"/>
            <a:ext cx="8586759" cy="5572164"/>
          </a:xfrm>
        </p:spPr>
        <p:txBody>
          <a:bodyPr>
            <a:normAutofit/>
          </a:bodyPr>
          <a:lstStyle/>
          <a:p>
            <a:pPr lvl="0" algn="r" rtl="1">
              <a:lnSpc>
                <a:spcPct val="150000"/>
              </a:lnSpc>
              <a:buNone/>
            </a:pPr>
            <a:r>
              <a:rPr lang="ar-SA" sz="5400" dirty="0" smtClean="0"/>
              <a:t>1- التعرض المتدرج لمواقف اختبارات فعلية ( التدريب على الامتحانات).</a:t>
            </a:r>
            <a:endParaRPr lang="en-US" sz="5400" dirty="0" smtClean="0"/>
          </a:p>
          <a:p>
            <a:pPr lvl="0" algn="r" rtl="1">
              <a:lnSpc>
                <a:spcPct val="150000"/>
              </a:lnSpc>
              <a:buNone/>
            </a:pPr>
            <a:r>
              <a:rPr lang="ar-SA" sz="5400" dirty="0" smtClean="0"/>
              <a:t>2- عدم استخدام حبوب السهر والتقليل من المشروبات المنبهة.</a:t>
            </a:r>
          </a:p>
          <a:p>
            <a:pPr lvl="0" algn="r" rtl="1">
              <a:buNone/>
            </a:pPr>
            <a:endParaRPr lang="en-US" sz="3600" dirty="0" smtClean="0"/>
          </a:p>
          <a:p>
            <a:pPr lvl="0" algn="r" rtl="1"/>
            <a:endParaRPr lang="en-US" dirty="0" smtClean="0"/>
          </a:p>
          <a:p>
            <a:pPr lvl="0"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1214423"/>
            <a:ext cx="8729635" cy="4857784"/>
          </a:xfrm>
        </p:spPr>
        <p:txBody>
          <a:bodyPr>
            <a:normAutofit fontScale="92500" lnSpcReduction="20000"/>
          </a:bodyPr>
          <a:lstStyle/>
          <a:p>
            <a:pPr lvl="0" algn="r" rtl="1">
              <a:lnSpc>
                <a:spcPct val="150000"/>
              </a:lnSpc>
              <a:buNone/>
            </a:pPr>
            <a:r>
              <a:rPr lang="ar-SA" sz="6000" dirty="0" smtClean="0"/>
              <a:t>3- استخدام عادات استذكار مناسبة قرب الامتحان.</a:t>
            </a:r>
            <a:endParaRPr lang="en-US" sz="6000" dirty="0" smtClean="0"/>
          </a:p>
          <a:p>
            <a:pPr lvl="0" algn="r" rtl="1">
              <a:lnSpc>
                <a:spcPct val="150000"/>
              </a:lnSpc>
              <a:buNone/>
            </a:pPr>
            <a:r>
              <a:rPr lang="ar-SA" sz="6000" dirty="0" smtClean="0"/>
              <a:t>4- الاسترخاء وإعطاء الجسم ما يستحق من الراحة.</a:t>
            </a:r>
            <a:endParaRPr lang="en-US" sz="60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 y="357166"/>
            <a:ext cx="8929719" cy="5857916"/>
          </a:xfrm>
        </p:spPr>
        <p:txBody>
          <a:bodyPr>
            <a:normAutofit fontScale="92500"/>
          </a:bodyPr>
          <a:lstStyle/>
          <a:p>
            <a:pPr lvl="0" algn="r" rtl="1">
              <a:buNone/>
            </a:pPr>
            <a:endParaRPr lang="ar-SA" sz="4000" dirty="0" smtClean="0"/>
          </a:p>
          <a:p>
            <a:pPr lvl="0" algn="r" rtl="1">
              <a:lnSpc>
                <a:spcPct val="150000"/>
              </a:lnSpc>
              <a:buNone/>
            </a:pPr>
            <a:r>
              <a:rPr lang="ar-SA" sz="5400" dirty="0" smtClean="0"/>
              <a:t>5- استخدام أسلوب التشجيع وإعادة الثقة بالنفس والشعور بالأمن.</a:t>
            </a:r>
          </a:p>
          <a:p>
            <a:pPr lvl="0" algn="r" rtl="1">
              <a:lnSpc>
                <a:spcPct val="150000"/>
              </a:lnSpc>
              <a:buNone/>
            </a:pPr>
            <a:r>
              <a:rPr lang="ar-SA" sz="5400" dirty="0" smtClean="0"/>
              <a:t>6- وضع تعليمات للامتحان والوسائل والأجهزة والأدوات المسموح باستخدامها.</a:t>
            </a:r>
          </a:p>
          <a:p>
            <a:pPr lvl="0" algn="r" rtl="1">
              <a:buNone/>
            </a:pPr>
            <a:endParaRPr lang="en-US" sz="4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to="" calcmode="lin" valueType="num">
                                      <p:cBhvr>
                                        <p:cTn id="7" dur="1" fill="hold"/>
                                        <p:tgtEl>
                                          <p:spTgt spid="3">
                                            <p:txEl>
                                              <p:pRg st="1" end="1"/>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to="" calcmode="lin" valueType="num">
                                      <p:cBhvr>
                                        <p:cTn id="12"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935480"/>
            <a:ext cx="8229600" cy="2707966"/>
          </a:xfrm>
        </p:spPr>
        <p:txBody>
          <a:bodyPr>
            <a:normAutofit/>
          </a:bodyPr>
          <a:lstStyle/>
          <a:p>
            <a:pPr lvl="0" algn="r" rtl="1">
              <a:buNone/>
            </a:pPr>
            <a:r>
              <a:rPr lang="ar-SA" sz="5400" dirty="0" smtClean="0"/>
              <a:t>7- وضع درجة كل سؤال وتحديد آلية وطريقة التصحيح للأسئلة قبل الامتحان.</a:t>
            </a:r>
            <a:endParaRPr lang="en-US" sz="5400" dirty="0" smtClean="0"/>
          </a:p>
          <a:p>
            <a:endParaRPr lang="en-US" sz="4800" dirty="0" smtClean="0"/>
          </a:p>
          <a:p>
            <a:endParaRPr lang="en-US" sz="4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571613"/>
            <a:ext cx="8229600" cy="3500462"/>
          </a:xfrm>
        </p:spPr>
        <p:txBody>
          <a:bodyPr>
            <a:normAutofit fontScale="62500" lnSpcReduction="20000"/>
          </a:bodyPr>
          <a:lstStyle/>
          <a:p>
            <a:pPr lvl="0" algn="r" rtl="1">
              <a:lnSpc>
                <a:spcPct val="170000"/>
              </a:lnSpc>
              <a:buNone/>
            </a:pPr>
            <a:r>
              <a:rPr lang="ar-SA" sz="5800" dirty="0" smtClean="0"/>
              <a:t>8- العلاج الطبي لبعض الأمراض الجسمية المصاحبة للقلق كتناول بعض المسكنات مثل </a:t>
            </a:r>
            <a:r>
              <a:rPr lang="ar-SA" sz="5800" dirty="0" err="1" smtClean="0"/>
              <a:t>أميتال</a:t>
            </a:r>
            <a:r>
              <a:rPr lang="ar-SA" sz="5800" dirty="0" smtClean="0"/>
              <a:t> </a:t>
            </a:r>
            <a:r>
              <a:rPr lang="en-US" sz="5800" dirty="0" err="1" smtClean="0"/>
              <a:t>Amytal</a:t>
            </a:r>
            <a:r>
              <a:rPr lang="ar-SA" sz="5800" dirty="0" smtClean="0"/>
              <a:t>  أو المهدئات مثل </a:t>
            </a:r>
            <a:r>
              <a:rPr lang="ar-SA" sz="5800" dirty="0" err="1" smtClean="0"/>
              <a:t>ستيلازين</a:t>
            </a:r>
            <a:r>
              <a:rPr lang="ar-SA" sz="5800" dirty="0" smtClean="0"/>
              <a:t> </a:t>
            </a:r>
            <a:r>
              <a:rPr lang="en-US" sz="5800" dirty="0" err="1" smtClean="0"/>
              <a:t>Stelazine</a:t>
            </a:r>
            <a:r>
              <a:rPr lang="ar-SA" sz="5800" dirty="0" smtClean="0"/>
              <a:t> </a:t>
            </a:r>
          </a:p>
          <a:p>
            <a:pPr lvl="0" algn="r" rtl="1">
              <a:lnSpc>
                <a:spcPct val="170000"/>
              </a:lnSpc>
              <a:buNone/>
            </a:pPr>
            <a:r>
              <a:rPr lang="ar-SA" sz="5800" dirty="0" smtClean="0"/>
              <a:t>والعقاقير المضادة للقلق مثل </a:t>
            </a:r>
            <a:r>
              <a:rPr lang="ar-SA" sz="5800" dirty="0" err="1" smtClean="0"/>
              <a:t>ليبريوم</a:t>
            </a:r>
            <a:r>
              <a:rPr lang="ar-SA" sz="5800" dirty="0" smtClean="0"/>
              <a:t> </a:t>
            </a:r>
            <a:r>
              <a:rPr lang="en-US" sz="5800" dirty="0" smtClean="0"/>
              <a:t>Librium</a:t>
            </a:r>
            <a:r>
              <a:rPr lang="ar-SA" sz="5800" dirty="0"/>
              <a:t>.</a:t>
            </a:r>
            <a:endParaRPr lang="ar-SA" sz="5800" dirty="0" smtClean="0"/>
          </a:p>
          <a:p>
            <a:pPr lvl="0" algn="r" rtl="1">
              <a:lnSpc>
                <a:spcPct val="170000"/>
              </a:lnSpc>
              <a:buNone/>
            </a:pPr>
            <a:endParaRPr lang="en-US" sz="5400" dirty="0" smtClean="0"/>
          </a:p>
          <a:p>
            <a:pPr algn="r">
              <a:lnSpc>
                <a:spcPct val="170000"/>
              </a:lnSpc>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357299"/>
            <a:ext cx="8229600" cy="3714776"/>
          </a:xfrm>
        </p:spPr>
        <p:txBody>
          <a:bodyPr>
            <a:noAutofit/>
          </a:bodyPr>
          <a:lstStyle/>
          <a:p>
            <a:pPr algn="just">
              <a:buNone/>
            </a:pPr>
            <a:r>
              <a:rPr lang="ar-SA" sz="5400" dirty="0" smtClean="0"/>
              <a:t>   وقد أثبتت بعض الدراسات أن استخدام العقاقير الوهمية مع العلاج النفسي كان أكثر فاعلية من استخدام العقاقير الحقيقية مع العلاج النفسي.</a:t>
            </a:r>
            <a:endParaRPr lang="en-US" sz="5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00035" y="1214422"/>
            <a:ext cx="8229600" cy="5214974"/>
          </a:xfrm>
        </p:spPr>
        <p:txBody>
          <a:bodyPr>
            <a:normAutofit lnSpcReduction="10000"/>
          </a:bodyPr>
          <a:lstStyle/>
          <a:p>
            <a:pPr lvl="0" algn="r">
              <a:buNone/>
            </a:pPr>
            <a:r>
              <a:rPr lang="ar-SA" sz="6000" dirty="0" smtClean="0"/>
              <a:t>9- </a:t>
            </a:r>
            <a:r>
              <a:rPr lang="ar-SA" sz="5400" dirty="0" smtClean="0"/>
              <a:t>تعديل وتغيير البيئة الأسرية المحيطة بالطالب أثناء الامتحانات، مثل:</a:t>
            </a:r>
            <a:endParaRPr lang="ar-SA" sz="6000" dirty="0" smtClean="0"/>
          </a:p>
          <a:p>
            <a:pPr lvl="0" algn="r" rtl="1">
              <a:buFont typeface="Wingdings" pitchFamily="2" charset="2"/>
              <a:buChar char="q"/>
            </a:pPr>
            <a:r>
              <a:rPr lang="ar-SA" sz="5400" dirty="0" smtClean="0"/>
              <a:t>توفير المناخ الملائم للطلاب.</a:t>
            </a:r>
          </a:p>
          <a:p>
            <a:pPr lvl="0" algn="r" rtl="1">
              <a:buFont typeface="Wingdings" pitchFamily="2" charset="2"/>
              <a:buChar char="q"/>
            </a:pPr>
            <a:r>
              <a:rPr lang="ar-SA" sz="5400" dirty="0" smtClean="0"/>
              <a:t>إبعادهم عن المشروبات المنبهة.</a:t>
            </a:r>
          </a:p>
          <a:p>
            <a:pPr lvl="0" algn="r">
              <a:buNone/>
            </a:pPr>
            <a:r>
              <a:rPr lang="ar-SA" sz="4000" dirty="0" smtClean="0"/>
              <a:t> </a:t>
            </a:r>
            <a:endParaRPr lang="en-US" sz="40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صورة 2" descr="284060_1.jpg"/>
          <p:cNvPicPr>
            <a:picLocks noChangeAspect="1"/>
          </p:cNvPicPr>
          <p:nvPr/>
        </p:nvPicPr>
        <p:blipFill>
          <a:blip r:embed="rId2" cstate="print"/>
          <a:stretch>
            <a:fillRect/>
          </a:stretch>
        </p:blipFill>
        <p:spPr>
          <a:xfrm>
            <a:off x="2071671" y="2928934"/>
            <a:ext cx="5000660" cy="264320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عنوان 1"/>
          <p:cNvSpPr>
            <a:spLocks noGrp="1"/>
          </p:cNvSpPr>
          <p:nvPr>
            <p:ph type="title"/>
          </p:nvPr>
        </p:nvSpPr>
        <p:spPr>
          <a:xfrm>
            <a:off x="428596" y="642918"/>
            <a:ext cx="8401080" cy="2143140"/>
          </a:xfrm>
        </p:spPr>
        <p:txBody>
          <a:bodyPr>
            <a:noAutofit/>
          </a:bodyPr>
          <a:lstStyle/>
          <a:p>
            <a:pPr algn="r"/>
            <a:r>
              <a:rPr lang="ar-SA" sz="7200" b="1" dirty="0" smtClean="0">
                <a:solidFill>
                  <a:schemeClr val="tx1"/>
                </a:solidFill>
              </a:rPr>
              <a:t>أولاً: لماذا الامتحانات في حياتنا؟</a:t>
            </a:r>
            <a:endParaRPr lang="en-US" sz="72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14281" y="1785926"/>
            <a:ext cx="8443915" cy="2571768"/>
          </a:xfrm>
        </p:spPr>
        <p:txBody>
          <a:bodyPr>
            <a:noAutofit/>
          </a:bodyPr>
          <a:lstStyle/>
          <a:p>
            <a:pPr lvl="0" algn="r" rtl="1">
              <a:lnSpc>
                <a:spcPct val="150000"/>
              </a:lnSpc>
              <a:buFont typeface="Wingdings" pitchFamily="2" charset="2"/>
              <a:buChar char="q"/>
            </a:pPr>
            <a:r>
              <a:rPr lang="ar-SA" sz="5400" dirty="0" smtClean="0"/>
              <a:t>متابعة الأبناء داخل وخارج المنزل.</a:t>
            </a:r>
          </a:p>
          <a:p>
            <a:pPr lvl="0" algn="r" rtl="1">
              <a:lnSpc>
                <a:spcPct val="150000"/>
              </a:lnSpc>
              <a:buFont typeface="Wingdings" pitchFamily="2" charset="2"/>
              <a:buChar char="q"/>
            </a:pPr>
            <a:r>
              <a:rPr lang="ar-SA" sz="5400" dirty="0" smtClean="0"/>
              <a:t>مساعدتهم في المذاكرة.</a:t>
            </a:r>
          </a:p>
          <a:p>
            <a:pPr>
              <a:lnSpc>
                <a:spcPct val="150000"/>
              </a:lnSpc>
            </a:pPr>
            <a:endParaRPr lang="en-US" sz="6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1390632"/>
            <a:ext cx="8729635" cy="5467368"/>
          </a:xfrm>
        </p:spPr>
        <p:txBody>
          <a:bodyPr>
            <a:normAutofit/>
          </a:bodyPr>
          <a:lstStyle/>
          <a:p>
            <a:pPr lvl="0" algn="r" rtl="1">
              <a:lnSpc>
                <a:spcPct val="150000"/>
              </a:lnSpc>
              <a:buFont typeface="Wingdings" pitchFamily="2" charset="2"/>
              <a:buChar char="q"/>
            </a:pPr>
            <a:r>
              <a:rPr lang="ar-SA" sz="5400" dirty="0" smtClean="0"/>
              <a:t>رصد جوائز تشجيعية لهم.</a:t>
            </a:r>
          </a:p>
          <a:p>
            <a:pPr lvl="0" algn="r" rtl="1">
              <a:lnSpc>
                <a:spcPct val="150000"/>
              </a:lnSpc>
              <a:buFont typeface="Wingdings" pitchFamily="2" charset="2"/>
              <a:buChar char="q"/>
            </a:pPr>
            <a:r>
              <a:rPr lang="ar-SA" sz="5400" dirty="0" smtClean="0"/>
              <a:t>رفع روح التفاؤل وعدم التشاؤم.</a:t>
            </a:r>
          </a:p>
          <a:p>
            <a:pPr lvl="0" algn="r" rtl="1">
              <a:lnSpc>
                <a:spcPct val="150000"/>
              </a:lnSpc>
              <a:buFont typeface="Wingdings" pitchFamily="2" charset="2"/>
              <a:buChar char="q"/>
            </a:pPr>
            <a:r>
              <a:rPr lang="ar-SA" sz="4400" dirty="0" smtClean="0"/>
              <a:t>عدم إشغالهم بأعمال منزلية وقت الامتحان.</a:t>
            </a:r>
            <a:endParaRPr lang="en-US" sz="4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643051"/>
            <a:ext cx="8229600" cy="3571900"/>
          </a:xfrm>
        </p:spPr>
        <p:txBody>
          <a:bodyPr>
            <a:normAutofit/>
          </a:bodyPr>
          <a:lstStyle/>
          <a:p>
            <a:pPr lvl="0" algn="just" rtl="1">
              <a:buNone/>
            </a:pPr>
            <a:r>
              <a:rPr lang="ar-SA" sz="5400" dirty="0" smtClean="0"/>
              <a:t>10- وضع قواعد وسياسات الامتحانات وآلية المراجعة وإعادة الامتحان مرة أخرى (نظم وقواعد الجامعة في الامتحانات النهائية).</a:t>
            </a:r>
          </a:p>
          <a:p>
            <a:pPr lvl="0" algn="just" rtl="1">
              <a:buNone/>
            </a:pPr>
            <a:endParaRPr lang="en-US"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571612"/>
            <a:ext cx="8229600" cy="3857652"/>
          </a:xfrm>
        </p:spPr>
        <p:txBody>
          <a:bodyPr>
            <a:normAutofit/>
          </a:bodyPr>
          <a:lstStyle/>
          <a:p>
            <a:pPr lvl="0" algn="just" rtl="1">
              <a:buNone/>
            </a:pPr>
            <a:r>
              <a:rPr lang="ar-SA" sz="4800" dirty="0" smtClean="0"/>
              <a:t>11- عدم تناول الوجبات الدسمة الكاملة قبل الامتحان بساعتين، ويفضل تناول وجبة خفيفة لأن الدم يندفع من الدماغ إلى الجهاز الهضمي عند تناول الوجبات الكاملة.</a:t>
            </a:r>
            <a:endParaRPr lang="en-US" sz="4800" dirty="0" smtClean="0"/>
          </a:p>
          <a:p>
            <a:pPr algn="just" rtl="1"/>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357298"/>
            <a:ext cx="8229600" cy="5143536"/>
          </a:xfrm>
        </p:spPr>
        <p:txBody>
          <a:bodyPr>
            <a:normAutofit/>
          </a:bodyPr>
          <a:lstStyle/>
          <a:p>
            <a:pPr lvl="0" algn="r" rtl="1">
              <a:lnSpc>
                <a:spcPct val="150000"/>
              </a:lnSpc>
              <a:buNone/>
            </a:pPr>
            <a:r>
              <a:rPr lang="ar-SA" sz="4800" dirty="0" smtClean="0"/>
              <a:t>12- عش في حدود يومك (</a:t>
            </a:r>
            <a:r>
              <a:rPr lang="ar-SA" sz="4800" dirty="0" err="1" smtClean="0"/>
              <a:t>ديل</a:t>
            </a:r>
            <a:r>
              <a:rPr lang="ar-SA" sz="4800" dirty="0" smtClean="0"/>
              <a:t> </a:t>
            </a:r>
            <a:r>
              <a:rPr lang="ar-SA" sz="4800" dirty="0" err="1" smtClean="0"/>
              <a:t>كارنجي</a:t>
            </a:r>
            <a:r>
              <a:rPr lang="ar-SA" sz="4800" dirty="0" smtClean="0"/>
              <a:t> ـ محمد الغزالي).</a:t>
            </a:r>
          </a:p>
          <a:p>
            <a:pPr lvl="0" algn="r" rtl="1">
              <a:lnSpc>
                <a:spcPct val="150000"/>
              </a:lnSpc>
              <a:buNone/>
            </a:pPr>
            <a:r>
              <a:rPr lang="ar-SA" sz="4800" dirty="0" smtClean="0"/>
              <a:t>13- عمل جدول لخطتك الدراسية في الأيام المتبقية قبل الامتحان.</a:t>
            </a:r>
            <a:endParaRPr lang="en-US" sz="4800" dirty="0" smtClean="0"/>
          </a:p>
          <a:p>
            <a:pPr>
              <a:lnSpc>
                <a:spcPct val="150000"/>
              </a:lnSpc>
            </a:pP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428737"/>
            <a:ext cx="8229600" cy="4000528"/>
          </a:xfrm>
        </p:spPr>
        <p:txBody>
          <a:bodyPr>
            <a:noAutofit/>
          </a:bodyPr>
          <a:lstStyle/>
          <a:p>
            <a:pPr lvl="0" algn="just" rtl="1">
              <a:buNone/>
            </a:pPr>
            <a:r>
              <a:rPr lang="ar-SA" sz="4800" dirty="0" smtClean="0"/>
              <a:t>14- دون الأفكار والخواطر الرنانة (إعطائها وعدًا بأن تأخذ نصيبها من التفكير والاهتمام في وقت لاحق الخاطرة الكبرى هي المواد المتبقية التي تحتاج إلى مذاكرة).               "أينشتاين” </a:t>
            </a:r>
          </a:p>
          <a:p>
            <a:pPr algn="just" rtl="1"/>
            <a:endParaRPr lang="en-US" sz="4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5" y="1071546"/>
            <a:ext cx="8229600" cy="4643470"/>
          </a:xfrm>
        </p:spPr>
        <p:txBody>
          <a:bodyPr>
            <a:noAutofit/>
          </a:bodyPr>
          <a:lstStyle/>
          <a:p>
            <a:pPr algn="ctr" rtl="1"/>
            <a:r>
              <a:rPr lang="ar-SA" sz="4800" dirty="0" smtClean="0">
                <a:solidFill>
                  <a:schemeClr val="tx1"/>
                </a:solidFill>
              </a:rPr>
              <a:t/>
            </a:r>
            <a:br>
              <a:rPr lang="ar-SA" sz="4800" dirty="0" smtClean="0">
                <a:solidFill>
                  <a:schemeClr val="tx1"/>
                </a:solidFill>
              </a:rPr>
            </a:br>
            <a:r>
              <a:rPr lang="ar-SA" sz="4800" dirty="0" smtClean="0">
                <a:solidFill>
                  <a:schemeClr val="tx1"/>
                </a:solidFill>
              </a:rPr>
              <a:t/>
            </a:r>
            <a:br>
              <a:rPr lang="ar-SA" sz="4800" dirty="0" smtClean="0">
                <a:solidFill>
                  <a:schemeClr val="tx1"/>
                </a:solidFill>
              </a:rPr>
            </a:br>
            <a:r>
              <a:rPr lang="ar-SA" sz="4800" dirty="0" smtClean="0">
                <a:solidFill>
                  <a:schemeClr val="tx1"/>
                </a:solidFill>
              </a:rPr>
              <a:t/>
            </a:r>
            <a:br>
              <a:rPr lang="ar-SA" sz="4800" dirty="0" smtClean="0">
                <a:solidFill>
                  <a:schemeClr val="tx1"/>
                </a:solidFill>
              </a:rPr>
            </a:br>
            <a:r>
              <a:rPr lang="ar-SA" sz="4800" dirty="0" smtClean="0">
                <a:solidFill>
                  <a:schemeClr val="tx1"/>
                </a:solidFill>
              </a:rPr>
              <a:t/>
            </a:r>
            <a:br>
              <a:rPr lang="ar-SA" sz="4800" dirty="0" smtClean="0">
                <a:solidFill>
                  <a:schemeClr val="tx1"/>
                </a:solidFill>
              </a:rPr>
            </a:br>
            <a:r>
              <a:rPr lang="ar-SA" sz="4800" dirty="0" smtClean="0">
                <a:solidFill>
                  <a:schemeClr val="tx1"/>
                </a:solidFill>
              </a:rPr>
              <a:t/>
            </a:r>
            <a:br>
              <a:rPr lang="ar-SA" sz="4800" dirty="0" smtClean="0">
                <a:solidFill>
                  <a:schemeClr val="tx1"/>
                </a:solidFill>
              </a:rPr>
            </a:br>
            <a:r>
              <a:rPr lang="ar-SA" sz="4800" dirty="0" smtClean="0">
                <a:solidFill>
                  <a:schemeClr val="tx1"/>
                </a:solidFill>
              </a:rPr>
              <a:t/>
            </a:r>
            <a:br>
              <a:rPr lang="ar-SA" sz="4800" dirty="0" smtClean="0">
                <a:solidFill>
                  <a:schemeClr val="tx1"/>
                </a:solidFill>
              </a:rPr>
            </a:br>
            <a:r>
              <a:rPr lang="ar-SA" sz="4800" dirty="0" smtClean="0">
                <a:solidFill>
                  <a:schemeClr val="tx1"/>
                </a:solidFill>
              </a:rPr>
              <a:t/>
            </a:r>
            <a:br>
              <a:rPr lang="ar-SA" sz="4800" dirty="0" smtClean="0">
                <a:solidFill>
                  <a:schemeClr val="tx1"/>
                </a:solidFill>
              </a:rPr>
            </a:br>
            <a:r>
              <a:rPr lang="ar-SA" sz="4800" dirty="0" smtClean="0">
                <a:solidFill>
                  <a:schemeClr val="tx1"/>
                </a:solidFill>
              </a:rPr>
              <a:t>وفي الختام أسأل الله أن ينفعني وإياكم بهذه الدورة وأن يجعلها في ميزان حسناتنا يوم القيامة</a:t>
            </a:r>
            <a:br>
              <a:rPr lang="ar-SA" sz="4800" dirty="0" smtClean="0">
                <a:solidFill>
                  <a:schemeClr val="tx1"/>
                </a:solidFill>
              </a:rPr>
            </a:br>
            <a:r>
              <a:rPr lang="ar-SA" sz="4400" dirty="0" smtClean="0"/>
              <a:t/>
            </a:r>
            <a:br>
              <a:rPr lang="ar-SA" sz="4400" dirty="0" smtClean="0"/>
            </a:br>
            <a:r>
              <a:rPr lang="ar-SA" sz="4400" b="1" dirty="0" smtClean="0">
                <a:solidFill>
                  <a:schemeClr val="tx1"/>
                </a:solidFill>
              </a:rPr>
              <a:t>وأخيراً لا تنسوني من صالح الدعاء</a:t>
            </a:r>
            <a:r>
              <a:rPr lang="ar-SA" sz="4400" b="1" dirty="0" smtClean="0"/>
              <a:t/>
            </a:r>
            <a:br>
              <a:rPr lang="ar-SA" sz="4400" b="1" dirty="0" smtClean="0"/>
            </a:br>
            <a:r>
              <a:rPr lang="ar-SA" sz="4400" dirty="0" smtClean="0"/>
              <a:t/>
            </a:r>
            <a:br>
              <a:rPr lang="ar-SA" sz="4400" dirty="0" smtClean="0"/>
            </a:br>
            <a:r>
              <a:rPr lang="ar-SA" sz="2000" b="1" dirty="0" smtClean="0">
                <a:solidFill>
                  <a:schemeClr val="tx1"/>
                </a:solidFill>
              </a:rPr>
              <a:t>د/ حمدان ممدوح الشامي </a:t>
            </a:r>
            <a:br>
              <a:rPr lang="ar-SA" sz="2000" b="1" dirty="0" smtClean="0">
                <a:solidFill>
                  <a:schemeClr val="tx1"/>
                </a:solidFill>
              </a:rPr>
            </a:br>
            <a:r>
              <a:rPr lang="ar-SA" sz="2000" b="1" dirty="0" smtClean="0">
                <a:solidFill>
                  <a:schemeClr val="tx1"/>
                </a:solidFill>
              </a:rPr>
              <a:t>مشرف وحدة التوجيه والإرشاد </a:t>
            </a:r>
            <a:br>
              <a:rPr lang="ar-SA" sz="2000" b="1" dirty="0" smtClean="0">
                <a:solidFill>
                  <a:schemeClr val="tx1"/>
                </a:solidFill>
              </a:rPr>
            </a:br>
            <a:r>
              <a:rPr lang="ar-SA" sz="2000" b="1" dirty="0" smtClean="0">
                <a:solidFill>
                  <a:schemeClr val="tx1"/>
                </a:solidFill>
              </a:rPr>
              <a:t>عمادة شؤون الطلاب </a:t>
            </a:r>
            <a:endParaRPr lang="en-US" sz="20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142985"/>
            <a:ext cx="8229600" cy="5500726"/>
          </a:xfrm>
        </p:spPr>
        <p:txBody>
          <a:bodyPr>
            <a:normAutofit/>
          </a:bodyPr>
          <a:lstStyle/>
          <a:p>
            <a:pPr lvl="0" algn="r" rtl="1">
              <a:lnSpc>
                <a:spcPct val="150000"/>
              </a:lnSpc>
              <a:buFont typeface="Wingdings" pitchFamily="2" charset="2"/>
              <a:buChar char="v"/>
            </a:pPr>
            <a:r>
              <a:rPr lang="ar-SA" sz="5200" dirty="0" smtClean="0"/>
              <a:t>لمعرفة الغث من الثمين، قال تعالى: "ليبلوكم أيكم أحسن عملا".</a:t>
            </a:r>
            <a:endParaRPr lang="en-US" sz="5200" dirty="0" smtClean="0"/>
          </a:p>
          <a:p>
            <a:pPr lvl="0" algn="r" rtl="1">
              <a:lnSpc>
                <a:spcPct val="150000"/>
              </a:lnSpc>
              <a:buFont typeface="Wingdings" pitchFamily="2" charset="2"/>
              <a:buChar char="v"/>
            </a:pPr>
            <a:r>
              <a:rPr lang="ar-SA" sz="5200" dirty="0" smtClean="0"/>
              <a:t>لتحديد ما لدينا من إمكانيات.</a:t>
            </a:r>
            <a:endParaRPr lang="en-US" sz="5200" dirty="0" smtClean="0"/>
          </a:p>
          <a:p>
            <a:pPr lvl="0" algn="r" rtl="1">
              <a:lnSpc>
                <a:spcPct val="150000"/>
              </a:lnSpc>
              <a:buFont typeface="Wingdings" pitchFamily="2" charset="2"/>
              <a:buChar char="v"/>
            </a:pPr>
            <a:r>
              <a:rPr lang="ar-SA" sz="5200" dirty="0" smtClean="0"/>
              <a:t>لوضع الأشياء في مكانها.</a:t>
            </a:r>
            <a:endParaRPr lang="en-US" sz="5200" dirty="0" smtClean="0"/>
          </a:p>
          <a:p>
            <a:pPr algn="r" rtl="1">
              <a:lnSpc>
                <a:spcPct val="150000"/>
              </a:lnSpc>
              <a:buNone/>
            </a:pPr>
            <a:endParaRPr lang="en-US" sz="2800" dirty="0" smtClean="0"/>
          </a:p>
          <a:p>
            <a:pPr>
              <a:lnSpc>
                <a:spcPct val="150000"/>
              </a:lnSpc>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00035" y="928671"/>
            <a:ext cx="8229600" cy="5072098"/>
          </a:xfrm>
        </p:spPr>
        <p:txBody>
          <a:bodyPr>
            <a:normAutofit lnSpcReduction="10000"/>
          </a:bodyPr>
          <a:lstStyle/>
          <a:p>
            <a:pPr lvl="0" algn="r" rtl="1">
              <a:lnSpc>
                <a:spcPct val="150000"/>
              </a:lnSpc>
              <a:buFont typeface="Wingdings" pitchFamily="2" charset="2"/>
              <a:buChar char="v"/>
            </a:pPr>
            <a:r>
              <a:rPr lang="ar-SA" sz="5400" dirty="0" smtClean="0"/>
              <a:t>لمجازاة المحسن ومعاقبة المسيء.</a:t>
            </a:r>
            <a:endParaRPr lang="en-US" sz="5400" dirty="0" smtClean="0"/>
          </a:p>
          <a:p>
            <a:pPr lvl="0" algn="r" rtl="1">
              <a:lnSpc>
                <a:spcPct val="150000"/>
              </a:lnSpc>
              <a:buFont typeface="Wingdings" pitchFamily="2" charset="2"/>
              <a:buChar char="v"/>
            </a:pPr>
            <a:r>
              <a:rPr lang="ar-SA" sz="5400" dirty="0" smtClean="0"/>
              <a:t>لمعرفة نقاط القوة والضعف.</a:t>
            </a:r>
            <a:endParaRPr lang="en-US" sz="5400" dirty="0" smtClean="0"/>
          </a:p>
          <a:p>
            <a:pPr lvl="0" algn="r" rtl="1">
              <a:lnSpc>
                <a:spcPct val="150000"/>
              </a:lnSpc>
              <a:buFont typeface="Wingdings" pitchFamily="2" charset="2"/>
              <a:buChar char="v"/>
            </a:pPr>
            <a:r>
              <a:rPr lang="ar-SA" sz="5400" dirty="0" smtClean="0"/>
              <a:t>لاختبار واختيار الأساليب والمناهج والطرق والكوادر المناسبة.</a:t>
            </a:r>
            <a:endParaRPr lang="en-US" sz="5400" dirty="0" smtClean="0"/>
          </a:p>
          <a:p>
            <a:endParaRPr lang="en-US" sz="4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مستند" ma:contentTypeID="0x0101006C5BE080B170784BB48DA8648C9A88C5" ma:contentTypeVersion="2" ma:contentTypeDescription="إنشاء مستند جديد." ma:contentTypeScope="" ma:versionID="ba149ae027cdd726cf0ca6e6bdc1f168">
  <xsd:schema xmlns:xsd="http://www.w3.org/2001/XMLSchema" xmlns:xs="http://www.w3.org/2001/XMLSchema" xmlns:p="http://schemas.microsoft.com/office/2006/metadata/properties" xmlns:ns1="http://schemas.microsoft.com/sharepoint/v3" xmlns:ns2="62be96db-45dc-4974-8e89-41c5da6715c4" targetNamespace="http://schemas.microsoft.com/office/2006/metadata/properties" ma:root="true" ma:fieldsID="c2338bbc0c60615803c489042680e789" ns1:_="" ns2:_="">
    <xsd:import namespace="http://schemas.microsoft.com/sharepoint/v3"/>
    <xsd:import namespace="62be96db-45dc-4974-8e89-41c5da6715c4"/>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جدولة تاريخ البدء" ma:description="" ma:hidden="true" ma:internalName="PublishingStartDate">
      <xsd:simpleType>
        <xsd:restriction base="dms:Unknown"/>
      </xsd:simpleType>
    </xsd:element>
    <xsd:element name="PublishingExpirationDate" ma:index="9" nillable="true" ma:displayName="جدولة تاريخ الانتهاء"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2be96db-45dc-4974-8e89-41c5da6715c4" elementFormDefault="qualified">
    <xsd:import namespace="http://schemas.microsoft.com/office/2006/documentManagement/types"/>
    <xsd:import namespace="http://schemas.microsoft.com/office/infopath/2007/PartnerControls"/>
    <xsd:element name="SharedWithUsers" ma:index="10" nillable="true" ma:displayName="تمت مشاركته مع"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المحتوى"/>
        <xsd:element ref="dc:title" minOccurs="0" maxOccurs="1" ma:index="4" ma:displayName="ال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C2D453C0-1A3F-4F0D-BF44-A47AD75862DA}"/>
</file>

<file path=customXml/itemProps2.xml><?xml version="1.0" encoding="utf-8"?>
<ds:datastoreItem xmlns:ds="http://schemas.openxmlformats.org/officeDocument/2006/customXml" ds:itemID="{1CA5C596-6893-452F-9D49-012C95445AC3}"/>
</file>

<file path=customXml/itemProps3.xml><?xml version="1.0" encoding="utf-8"?>
<ds:datastoreItem xmlns:ds="http://schemas.openxmlformats.org/officeDocument/2006/customXml" ds:itemID="{26CCDE0B-F065-4FB2-82F1-58A20C47BF7E}"/>
</file>

<file path=docProps/app.xml><?xml version="1.0" encoding="utf-8"?>
<Properties xmlns="http://schemas.openxmlformats.org/officeDocument/2006/extended-properties" xmlns:vt="http://schemas.openxmlformats.org/officeDocument/2006/docPropsVTypes">
  <Template>Flow</Template>
  <TotalTime>682</TotalTime>
  <Words>1312</Words>
  <Application>Microsoft Office PowerPoint</Application>
  <PresentationFormat>عرض على الشاشة (3:4)‏</PresentationFormat>
  <Paragraphs>174</Paragraphs>
  <Slides>76</Slides>
  <Notes>0</Notes>
  <HiddenSlides>0</HiddenSlides>
  <MMClips>0</MMClips>
  <ScaleCrop>false</ScaleCrop>
  <HeadingPairs>
    <vt:vector size="4" baseType="variant">
      <vt:variant>
        <vt:lpstr>نسق</vt:lpstr>
      </vt:variant>
      <vt:variant>
        <vt:i4>1</vt:i4>
      </vt:variant>
      <vt:variant>
        <vt:lpstr>عناوين الشرائح</vt:lpstr>
      </vt:variant>
      <vt:variant>
        <vt:i4>76</vt:i4>
      </vt:variant>
    </vt:vector>
  </HeadingPairs>
  <TitlesOfParts>
    <vt:vector size="77" baseType="lpstr">
      <vt:lpstr>تدفق</vt:lpstr>
      <vt:lpstr>كيف تتغلب على  قلق الاختبارات</vt:lpstr>
      <vt:lpstr>قال تعالى: </vt:lpstr>
      <vt:lpstr>عرض تقديمي في PowerPoint</vt:lpstr>
      <vt:lpstr>المحتوى</vt:lpstr>
      <vt:lpstr> </vt:lpstr>
      <vt:lpstr>عرض تقديمي في PowerPoint</vt:lpstr>
      <vt:lpstr>أولاً: لماذا الامتحانات في حياتنا؟</vt:lpstr>
      <vt:lpstr>عرض تقديمي في PowerPoint</vt:lpstr>
      <vt:lpstr>عرض تقديمي في PowerPoint</vt:lpstr>
      <vt:lpstr>ثانيًا: الأعراض الناتجة عن وجود الامتحانات </vt:lpstr>
      <vt:lpstr>عرض تقديمي في PowerPoint</vt:lpstr>
      <vt:lpstr>تعريف القلق</vt:lpstr>
      <vt:lpstr>عرض تقديمي في PowerPoint</vt:lpstr>
      <vt:lpstr>الفرق بين القلق والخوف </vt:lpstr>
      <vt:lpstr>عرض تقديمي في PowerPoint</vt:lpstr>
      <vt:lpstr>عرض تقديمي في PowerPoint</vt:lpstr>
      <vt:lpstr>خصائص القلق</vt:lpstr>
      <vt:lpstr>عرض تقديمي في PowerPoint</vt:lpstr>
      <vt:lpstr>عرض تقديمي في PowerPoint</vt:lpstr>
      <vt:lpstr>عرض تقديمي في PowerPoint</vt:lpstr>
      <vt:lpstr>عرض تقديمي في PowerPoint</vt:lpstr>
      <vt:lpstr>أنواع القلق</vt:lpstr>
      <vt:lpstr>أولاً: القلق العادي  (الواقعي ـ الصحيح ـ السوي ـ الموضوعي)</vt:lpstr>
      <vt:lpstr>عرض تقديمي في PowerPoint</vt:lpstr>
      <vt:lpstr>عرض تقديمي في PowerPoint</vt:lpstr>
      <vt:lpstr>عرض تقديمي في PowerPoint</vt:lpstr>
      <vt:lpstr>فوائد القلق العادي</vt:lpstr>
      <vt:lpstr>عرض تقديمي في PowerPoint</vt:lpstr>
      <vt:lpstr>عرض تقديمي في PowerPoint</vt:lpstr>
      <vt:lpstr>ثانياً: القلق العصابي  (قلق الحالة) Anxiety State</vt:lpstr>
      <vt:lpstr>عرض تقديمي في PowerPoint</vt:lpstr>
      <vt:lpstr>عرض تقديمي في PowerPoint</vt:lpstr>
      <vt:lpstr>ثالثاً: القلق العام  Free Anxiety</vt:lpstr>
      <vt:lpstr>عرض تقديمي في PowerPoint</vt:lpstr>
      <vt:lpstr>رابعاً: القلق الثانوي Secondary Anxiety</vt:lpstr>
      <vt:lpstr>عرض تقديمي في PowerPoint</vt:lpstr>
      <vt:lpstr>  خامساً: قلق الامتحان Exam Anxiety</vt:lpstr>
      <vt:lpstr>عرض تقديمي في PowerPoint</vt:lpstr>
      <vt:lpstr>تعريف قلق الامتحان </vt:lpstr>
      <vt:lpstr>عرض تقديمي في PowerPoint</vt:lpstr>
      <vt:lpstr>عرض تقديمي في PowerPoint</vt:lpstr>
      <vt:lpstr>أسباب قلق الامتحان </vt:lpstr>
      <vt:lpstr>عرض تقديمي في PowerPoint</vt:lpstr>
      <vt:lpstr>عرض تقديمي في PowerPoint</vt:lpstr>
      <vt:lpstr>عرض تقديمي في PowerPoint</vt:lpstr>
      <vt:lpstr>مصادر قلق الامتحان </vt:lpstr>
      <vt:lpstr>عرض تقديمي في PowerPoint</vt:lpstr>
      <vt:lpstr>عرض تقديمي في PowerPoint</vt:lpstr>
      <vt:lpstr>أعراض القلق</vt:lpstr>
      <vt:lpstr> أولاً: الأعراض الجسمية</vt:lpstr>
      <vt:lpstr>عرض تقديمي في PowerPoint</vt:lpstr>
      <vt:lpstr>عرض تقديمي في PowerPoint</vt:lpstr>
      <vt:lpstr>عرض تقديمي في PowerPoint</vt:lpstr>
      <vt:lpstr>عرض تقديمي في PowerPoint</vt:lpstr>
      <vt:lpstr>عرض تقديمي في PowerPoint</vt:lpstr>
      <vt:lpstr>ثانيًا: الأعراض النفسية</vt:lpstr>
      <vt:lpstr>عرض تقديمي في PowerPoint</vt:lpstr>
      <vt:lpstr>عرض تقديمي في PowerPoint</vt:lpstr>
      <vt:lpstr>عرض تقديمي في PowerPoint</vt:lpstr>
      <vt:lpstr>طرق التعرف على القلق</vt:lpstr>
      <vt:lpstr>عرض تقديمي في PowerPoint</vt:lpstr>
      <vt:lpstr>أساليب علاج قلق الامتحان</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       وفي الختام أسأل الله أن ينفعني وإياكم بهذه الدورة وأن يجعلها في ميزان حسناتنا يوم القيامة  وأخيراً لا تنسوني من صالح الدعاء  د/ حمدان ممدوح الشامي  مشرف وحدة التوجيه والإرشاد  عمادة شؤون الطلاب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كيف تتغلب على قلق الامتحان</dc:title>
  <cp:lastModifiedBy>Hamdan Mamdoh Elshamy</cp:lastModifiedBy>
  <cp:revision>142</cp:revision>
  <cp:lastPrinted>2013-12-29T05:30:46Z</cp:lastPrinted>
  <dcterms:modified xsi:type="dcterms:W3CDTF">2014-01-07T09:10:17Z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0x0101006C5BE080B170784BB48DA8648C9A88C5</vt:lpwstr>
  </property>
</Properties>
</file>